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0" r:id="rId7"/>
    <p:sldId id="264" r:id="rId8"/>
    <p:sldId id="263" r:id="rId9"/>
    <p:sldId id="267" r:id="rId10"/>
    <p:sldId id="270" r:id="rId11"/>
    <p:sldId id="274" r:id="rId12"/>
    <p:sldId id="275" r:id="rId13"/>
    <p:sldId id="269" r:id="rId14"/>
    <p:sldId id="276" r:id="rId15"/>
    <p:sldId id="268" r:id="rId16"/>
    <p:sldId id="271" r:id="rId17"/>
  </p:sldIdLst>
  <p:sldSz cx="12192000" cy="6858000"/>
  <p:notesSz cx="6889750" cy="1002188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43" autoAdjust="0"/>
    <p:restoredTop sz="94660"/>
  </p:normalViewPr>
  <p:slideViewPr>
    <p:cSldViewPr snapToGrid="0">
      <p:cViewPr varScale="1">
        <p:scale>
          <a:sx n="68" d="100"/>
          <a:sy n="68" d="100"/>
        </p:scale>
        <p:origin x="62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07EE7497-9DF0-4F7D-848B-F922B5E95066}" type="datetimeFigureOut">
              <a:rPr lang="nl-NL" smtClean="0"/>
              <a:t>28-2-2024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6E3463F-01AB-4224-A243-4662BBA24456}" type="slidenum">
              <a:rPr lang="nl-NL" smtClean="0"/>
              <a:t>‹nr.›</a:t>
            </a:fld>
            <a:endParaRPr lang="nl-NL"/>
          </a:p>
        </p:txBody>
      </p:sp>
    </p:spTree>
    <p:extLst>
      <p:ext uri="{BB962C8B-B14F-4D97-AF65-F5344CB8AC3E}">
        <p14:creationId xmlns:p14="http://schemas.microsoft.com/office/powerpoint/2010/main" val="155481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7EE7497-9DF0-4F7D-848B-F922B5E95066}" type="datetimeFigureOut">
              <a:rPr lang="nl-NL" smtClean="0"/>
              <a:t>28-2-2024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6E3463F-01AB-4224-A243-4662BBA24456}" type="slidenum">
              <a:rPr lang="nl-NL" smtClean="0"/>
              <a:t>‹nr.›</a:t>
            </a:fld>
            <a:endParaRPr lang="nl-NL"/>
          </a:p>
        </p:txBody>
      </p:sp>
    </p:spTree>
    <p:extLst>
      <p:ext uri="{BB962C8B-B14F-4D97-AF65-F5344CB8AC3E}">
        <p14:creationId xmlns:p14="http://schemas.microsoft.com/office/powerpoint/2010/main" val="326108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7EE7497-9DF0-4F7D-848B-F922B5E95066}" type="datetimeFigureOut">
              <a:rPr lang="nl-NL" smtClean="0"/>
              <a:t>28-2-2024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6E3463F-01AB-4224-A243-4662BBA24456}" type="slidenum">
              <a:rPr lang="nl-NL" smtClean="0"/>
              <a:t>‹nr.›</a:t>
            </a:fld>
            <a:endParaRPr lang="nl-NL"/>
          </a:p>
        </p:txBody>
      </p:sp>
    </p:spTree>
    <p:extLst>
      <p:ext uri="{BB962C8B-B14F-4D97-AF65-F5344CB8AC3E}">
        <p14:creationId xmlns:p14="http://schemas.microsoft.com/office/powerpoint/2010/main" val="3975751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7EE7497-9DF0-4F7D-848B-F922B5E95066}" type="datetimeFigureOut">
              <a:rPr lang="nl-NL" smtClean="0"/>
              <a:t>28-2-2024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6E3463F-01AB-4224-A243-4662BBA24456}" type="slidenum">
              <a:rPr lang="nl-NL" smtClean="0"/>
              <a:t>‹nr.›</a:t>
            </a:fld>
            <a:endParaRPr lang="nl-NL"/>
          </a:p>
        </p:txBody>
      </p:sp>
    </p:spTree>
    <p:extLst>
      <p:ext uri="{BB962C8B-B14F-4D97-AF65-F5344CB8AC3E}">
        <p14:creationId xmlns:p14="http://schemas.microsoft.com/office/powerpoint/2010/main" val="970836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07EE7497-9DF0-4F7D-848B-F922B5E95066}" type="datetimeFigureOut">
              <a:rPr lang="nl-NL" smtClean="0"/>
              <a:t>28-2-2024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6E3463F-01AB-4224-A243-4662BBA24456}" type="slidenum">
              <a:rPr lang="nl-NL" smtClean="0"/>
              <a:t>‹nr.›</a:t>
            </a:fld>
            <a:endParaRPr lang="nl-NL"/>
          </a:p>
        </p:txBody>
      </p:sp>
    </p:spTree>
    <p:extLst>
      <p:ext uri="{BB962C8B-B14F-4D97-AF65-F5344CB8AC3E}">
        <p14:creationId xmlns:p14="http://schemas.microsoft.com/office/powerpoint/2010/main" val="261400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7EE7497-9DF0-4F7D-848B-F922B5E95066}" type="datetimeFigureOut">
              <a:rPr lang="nl-NL" smtClean="0"/>
              <a:t>28-2-2024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6E3463F-01AB-4224-A243-4662BBA24456}" type="slidenum">
              <a:rPr lang="nl-NL" smtClean="0"/>
              <a:t>‹nr.›</a:t>
            </a:fld>
            <a:endParaRPr lang="nl-NL"/>
          </a:p>
        </p:txBody>
      </p:sp>
    </p:spTree>
    <p:extLst>
      <p:ext uri="{BB962C8B-B14F-4D97-AF65-F5344CB8AC3E}">
        <p14:creationId xmlns:p14="http://schemas.microsoft.com/office/powerpoint/2010/main" val="3285527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7EE7497-9DF0-4F7D-848B-F922B5E95066}" type="datetimeFigureOut">
              <a:rPr lang="nl-NL" smtClean="0"/>
              <a:t>28-2-2024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6E3463F-01AB-4224-A243-4662BBA24456}" type="slidenum">
              <a:rPr lang="nl-NL" smtClean="0"/>
              <a:t>‹nr.›</a:t>
            </a:fld>
            <a:endParaRPr lang="nl-NL"/>
          </a:p>
        </p:txBody>
      </p:sp>
    </p:spTree>
    <p:extLst>
      <p:ext uri="{BB962C8B-B14F-4D97-AF65-F5344CB8AC3E}">
        <p14:creationId xmlns:p14="http://schemas.microsoft.com/office/powerpoint/2010/main" val="2030725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7EE7497-9DF0-4F7D-848B-F922B5E95066}" type="datetimeFigureOut">
              <a:rPr lang="nl-NL" smtClean="0"/>
              <a:t>28-2-2024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6E3463F-01AB-4224-A243-4662BBA24456}" type="slidenum">
              <a:rPr lang="nl-NL" smtClean="0"/>
              <a:t>‹nr.›</a:t>
            </a:fld>
            <a:endParaRPr lang="nl-NL"/>
          </a:p>
        </p:txBody>
      </p:sp>
    </p:spTree>
    <p:extLst>
      <p:ext uri="{BB962C8B-B14F-4D97-AF65-F5344CB8AC3E}">
        <p14:creationId xmlns:p14="http://schemas.microsoft.com/office/powerpoint/2010/main" val="2076985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7EE7497-9DF0-4F7D-848B-F922B5E95066}" type="datetimeFigureOut">
              <a:rPr lang="nl-NL" smtClean="0"/>
              <a:t>28-2-2024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6E3463F-01AB-4224-A243-4662BBA24456}" type="slidenum">
              <a:rPr lang="nl-NL" smtClean="0"/>
              <a:t>‹nr.›</a:t>
            </a:fld>
            <a:endParaRPr lang="nl-NL"/>
          </a:p>
        </p:txBody>
      </p:sp>
    </p:spTree>
    <p:extLst>
      <p:ext uri="{BB962C8B-B14F-4D97-AF65-F5344CB8AC3E}">
        <p14:creationId xmlns:p14="http://schemas.microsoft.com/office/powerpoint/2010/main" val="3901365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07EE7497-9DF0-4F7D-848B-F922B5E95066}" type="datetimeFigureOut">
              <a:rPr lang="nl-NL" smtClean="0"/>
              <a:t>28-2-2024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6E3463F-01AB-4224-A243-4662BBA24456}" type="slidenum">
              <a:rPr lang="nl-NL" smtClean="0"/>
              <a:t>‹nr.›</a:t>
            </a:fld>
            <a:endParaRPr lang="nl-NL"/>
          </a:p>
        </p:txBody>
      </p:sp>
    </p:spTree>
    <p:extLst>
      <p:ext uri="{BB962C8B-B14F-4D97-AF65-F5344CB8AC3E}">
        <p14:creationId xmlns:p14="http://schemas.microsoft.com/office/powerpoint/2010/main" val="852088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07EE7497-9DF0-4F7D-848B-F922B5E95066}" type="datetimeFigureOut">
              <a:rPr lang="nl-NL" smtClean="0"/>
              <a:t>28-2-2024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6E3463F-01AB-4224-A243-4662BBA24456}" type="slidenum">
              <a:rPr lang="nl-NL" smtClean="0"/>
              <a:t>‹nr.›</a:t>
            </a:fld>
            <a:endParaRPr lang="nl-NL"/>
          </a:p>
        </p:txBody>
      </p:sp>
    </p:spTree>
    <p:extLst>
      <p:ext uri="{BB962C8B-B14F-4D97-AF65-F5344CB8AC3E}">
        <p14:creationId xmlns:p14="http://schemas.microsoft.com/office/powerpoint/2010/main" val="1885955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EE7497-9DF0-4F7D-848B-F922B5E95066}" type="datetimeFigureOut">
              <a:rPr lang="nl-NL" smtClean="0"/>
              <a:t>28-2-2024</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E3463F-01AB-4224-A243-4662BBA24456}" type="slidenum">
              <a:rPr lang="nl-NL" smtClean="0"/>
              <a:t>‹nr.›</a:t>
            </a:fld>
            <a:endParaRPr lang="nl-NL"/>
          </a:p>
        </p:txBody>
      </p:sp>
    </p:spTree>
    <p:extLst>
      <p:ext uri="{BB962C8B-B14F-4D97-AF65-F5344CB8AC3E}">
        <p14:creationId xmlns:p14="http://schemas.microsoft.com/office/powerpoint/2010/main" val="3993874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wijkmanagementhelmond.nl/" TargetMode="External"/><Relationship Id="rId2" Type="http://schemas.openxmlformats.org/officeDocument/2006/relationships/image" Target="../media/image4.jpg"/><Relationship Id="rId1" Type="http://schemas.openxmlformats.org/officeDocument/2006/relationships/slideLayout" Target="../slideLayouts/slideLayout7.xml"/><Relationship Id="rId4" Type="http://schemas.openxmlformats.org/officeDocument/2006/relationships/hyperlink" Target="mailto:info@wijkmanagementhelmond.nl"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2097732" cy="2419502"/>
            <a:chOff x="0" y="0"/>
            <a:chExt cx="6977692"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772467" y="648624"/>
              <a:ext cx="2205225" cy="1576594"/>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1036063" y="637193"/>
            <a:ext cx="6778757" cy="1118255"/>
          </a:xfrm>
          <a:prstGeom prst="rect">
            <a:avLst/>
          </a:prstGeom>
          <a:noFill/>
        </p:spPr>
        <p:txBody>
          <a:bodyPr wrap="square" rtlCol="0">
            <a:spAutoFit/>
          </a:bodyPr>
          <a:lstStyle/>
          <a:p>
            <a:pPr algn="l">
              <a:lnSpc>
                <a:spcPts val="4000"/>
              </a:lnSpc>
            </a:pPr>
            <a:endParaRPr lang="nl-NL" sz="2800" b="1" dirty="0">
              <a:solidFill>
                <a:srgbClr val="7030A0"/>
              </a:solidFill>
              <a:effectLst/>
              <a:latin typeface="Corbel" panose="020B0503020204020204" pitchFamily="34" charset="0"/>
              <a:ea typeface="Corbel" panose="020B0503020204020204" pitchFamily="34" charset="0"/>
              <a:cs typeface="Times New Roman" panose="02020603050405020304" pitchFamily="18" charset="0"/>
            </a:endParaRPr>
          </a:p>
          <a:p>
            <a:pPr algn="l">
              <a:lnSpc>
                <a:spcPts val="4000"/>
              </a:lnSpc>
            </a:pPr>
            <a:r>
              <a:rPr lang="nl-NL" sz="3400" b="1" dirty="0" smtClean="0">
                <a:effectLst/>
                <a:latin typeface="Calibri" panose="020F0502020204030204" pitchFamily="34" charset="0"/>
                <a:ea typeface="Calibri" panose="020F0502020204030204" pitchFamily="34" charset="0"/>
                <a:cs typeface="Calibri" panose="020F0502020204030204" pitchFamily="34" charset="0"/>
              </a:rPr>
              <a:t>Stichting Wijkmanagement Helmond</a:t>
            </a:r>
            <a:endParaRPr lang="nl-NL" sz="3400"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 name="Rechthoek 1"/>
          <p:cNvSpPr/>
          <p:nvPr/>
        </p:nvSpPr>
        <p:spPr>
          <a:xfrm>
            <a:off x="0" y="2851019"/>
            <a:ext cx="11189110" cy="3066224"/>
          </a:xfrm>
          <a:prstGeom prst="rect">
            <a:avLst/>
          </a:prstGeom>
        </p:spPr>
        <p:txBody>
          <a:bodyPr wrap="square">
            <a:spAutoFit/>
          </a:bodyPr>
          <a:lstStyle/>
          <a:p>
            <a:pPr algn="ctr">
              <a:lnSpc>
                <a:spcPts val="4000"/>
              </a:lnSpc>
            </a:pPr>
            <a:endParaRPr lang="nl-NL" sz="3600" dirty="0" smtClean="0">
              <a:ea typeface="Calibri" panose="020F0502020204030204" pitchFamily="34" charset="0"/>
              <a:cs typeface="Calibri" panose="020F0502020204030204" pitchFamily="34" charset="0"/>
            </a:endParaRPr>
          </a:p>
          <a:p>
            <a:pPr algn="ctr">
              <a:lnSpc>
                <a:spcPts val="4000"/>
              </a:lnSpc>
            </a:pPr>
            <a:endParaRPr lang="nl-NL" sz="3600" b="1" dirty="0">
              <a:ea typeface="Calibri" panose="020F0502020204030204" pitchFamily="34" charset="0"/>
              <a:cs typeface="Calibri" panose="020F0502020204030204" pitchFamily="34" charset="0"/>
            </a:endParaRPr>
          </a:p>
          <a:p>
            <a:pPr algn="ctr">
              <a:lnSpc>
                <a:spcPts val="4000"/>
              </a:lnSpc>
            </a:pPr>
            <a:r>
              <a:rPr lang="nl-NL" sz="4800" b="1" dirty="0" smtClean="0">
                <a:ea typeface="Corbel" panose="020B0503020204020204" pitchFamily="34" charset="0"/>
                <a:cs typeface="Times New Roman" panose="02020603050405020304" pitchFamily="18" charset="0"/>
              </a:rPr>
              <a:t>Jaarplan 2024</a:t>
            </a:r>
          </a:p>
          <a:p>
            <a:pPr algn="ctr">
              <a:lnSpc>
                <a:spcPts val="4000"/>
              </a:lnSpc>
            </a:pPr>
            <a:endParaRPr lang="nl-NL" sz="3600" b="1" dirty="0" smtClean="0">
              <a:ea typeface="Corbel" panose="020B0503020204020204" pitchFamily="34" charset="0"/>
              <a:cs typeface="Times New Roman" panose="02020603050405020304" pitchFamily="18" charset="0"/>
            </a:endParaRPr>
          </a:p>
          <a:p>
            <a:pPr lvl="0" algn="ctr">
              <a:lnSpc>
                <a:spcPct val="107000"/>
              </a:lnSpc>
              <a:spcAft>
                <a:spcPts val="0"/>
              </a:spcAft>
              <a:buSzPts val="2000"/>
            </a:pPr>
            <a:r>
              <a:rPr lang="nl-NL" sz="2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‘Dynamisch </a:t>
            </a:r>
            <a:r>
              <a:rPr lang="nl-NL"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verbinden zit in ons DNA en is de rode draad </a:t>
            </a:r>
          </a:p>
          <a:p>
            <a:pPr lvl="0" algn="ctr">
              <a:lnSpc>
                <a:spcPct val="107000"/>
              </a:lnSpc>
              <a:spcAft>
                <a:spcPts val="0"/>
              </a:spcAft>
              <a:buSzPts val="2000"/>
            </a:pPr>
            <a:r>
              <a:rPr lang="nl-NL"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in ons denken, doen en </a:t>
            </a:r>
            <a:r>
              <a:rPr lang="nl-NL" sz="2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handelen’</a:t>
            </a:r>
            <a:endParaRPr lang="nl-NL" sz="2800" b="1" dirty="0">
              <a:ea typeface="Corbel" panose="020B0503020204020204" pitchFamily="34" charset="0"/>
              <a:cs typeface="Times New Roman" panose="02020603050405020304" pitchFamily="18" charset="0"/>
            </a:endParaRPr>
          </a:p>
        </p:txBody>
      </p:sp>
    </p:spTree>
    <p:extLst>
      <p:ext uri="{BB962C8B-B14F-4D97-AF65-F5344CB8AC3E}">
        <p14:creationId xmlns:p14="http://schemas.microsoft.com/office/powerpoint/2010/main" val="3396752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2097732" cy="2419502"/>
            <a:chOff x="0" y="0"/>
            <a:chExt cx="6977692"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772467" y="648624"/>
              <a:ext cx="2205225" cy="1576594"/>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828675" y="542925"/>
            <a:ext cx="6297990" cy="1088375"/>
          </a:xfrm>
          <a:prstGeom prst="rect">
            <a:avLst/>
          </a:prstGeom>
          <a:noFill/>
        </p:spPr>
        <p:txBody>
          <a:bodyPr wrap="square" rtlCol="0">
            <a:spAutoFit/>
          </a:bodyPr>
          <a:lstStyle/>
          <a:p>
            <a:pPr marL="342900" lvl="0" indent="-342900">
              <a:lnSpc>
                <a:spcPct val="107000"/>
              </a:lnSpc>
              <a:spcAft>
                <a:spcPts val="0"/>
              </a:spcAft>
              <a:buSzPts val="2000"/>
              <a:buFont typeface="+mj-lt"/>
              <a:buAutoNum type="arabicPeriod"/>
            </a:pPr>
            <a:endParaRPr lang="nl-NL" sz="28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SzPts val="2000"/>
            </a:pPr>
            <a:r>
              <a:rPr lang="nl-NL" sz="3400" b="1" dirty="0" smtClean="0">
                <a:latin typeface="Calibri" panose="020F0502020204030204" pitchFamily="34" charset="0"/>
                <a:ea typeface="Calibri" panose="020F0502020204030204" pitchFamily="34" charset="0"/>
                <a:cs typeface="Times New Roman" panose="02020603050405020304" pitchFamily="18" charset="0"/>
              </a:rPr>
              <a:t>2. Duurzaam en Veilig</a:t>
            </a:r>
            <a:endParaRPr lang="nl-NL" sz="3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hthoek 13"/>
          <p:cNvSpPr/>
          <p:nvPr/>
        </p:nvSpPr>
        <p:spPr>
          <a:xfrm>
            <a:off x="0" y="-772150"/>
            <a:ext cx="12122870" cy="7879080"/>
          </a:xfrm>
          <a:prstGeom prst="rect">
            <a:avLst/>
          </a:prstGeom>
        </p:spPr>
        <p:txBody>
          <a:bodyPr wrap="square">
            <a:spAutoFit/>
          </a:bodyPr>
          <a:lstStyle/>
          <a:p>
            <a:endParaRPr lang="nl-NL" b="1" dirty="0" smtClean="0"/>
          </a:p>
          <a:p>
            <a:endParaRPr lang="nl-NL" b="1" dirty="0"/>
          </a:p>
          <a:p>
            <a:endParaRPr lang="nl-NL" b="1" dirty="0" smtClean="0"/>
          </a:p>
          <a:p>
            <a:endParaRPr lang="nl-NL" b="1" dirty="0"/>
          </a:p>
          <a:p>
            <a:endParaRPr lang="nl-NL" b="1" dirty="0" smtClean="0"/>
          </a:p>
          <a:p>
            <a:endParaRPr lang="nl-NL" b="1" dirty="0"/>
          </a:p>
          <a:p>
            <a:endParaRPr lang="nl-NL" b="1" dirty="0" smtClean="0"/>
          </a:p>
          <a:p>
            <a:endParaRPr lang="nl-NL" b="1" dirty="0"/>
          </a:p>
          <a:p>
            <a:endParaRPr lang="nl-NL" b="1" dirty="0" smtClean="0"/>
          </a:p>
          <a:p>
            <a:endParaRPr lang="nl-NL" b="1" dirty="0"/>
          </a:p>
          <a:p>
            <a:endParaRPr lang="nl-NL" b="1" dirty="0" smtClean="0"/>
          </a:p>
          <a:p>
            <a:r>
              <a:rPr lang="nl-NL" b="1" dirty="0" smtClean="0"/>
              <a:t/>
            </a:r>
            <a:br>
              <a:rPr lang="nl-NL" b="1" dirty="0" smtClean="0"/>
            </a:br>
            <a:r>
              <a:rPr lang="nl-NL" sz="1600" b="1" dirty="0" smtClean="0"/>
              <a:t>1. Circulariteitsscans</a:t>
            </a:r>
            <a:r>
              <a:rPr lang="nl-NL" sz="1600" dirty="0"/>
              <a:t/>
            </a:r>
            <a:br>
              <a:rPr lang="nl-NL" sz="1600" dirty="0"/>
            </a:br>
            <a:r>
              <a:rPr lang="nl-NL" sz="1600" dirty="0" smtClean="0"/>
              <a:t>Aanbieden van circulariteitsscans (40) bij onze trekkingsgerechtigden. </a:t>
            </a:r>
            <a:r>
              <a:rPr lang="nl-NL" sz="1600" dirty="0"/>
              <a:t>De term circulariteit verwijst naar het doel van de scan: het verzamelen van de gegevens die nodig zijn voor een volledige verduurzaming. Dit betreft niet alleen de energietransitie, maar ook actuele thema’s als circulaire economie, waterschaarste en netcongestie. Van de scans wordt per organisatie een individuele rapportage opgesteld. Waar mogelijk </a:t>
            </a:r>
            <a:r>
              <a:rPr lang="nl-NL" sz="1600" dirty="0" smtClean="0"/>
              <a:t>worden hier </a:t>
            </a:r>
            <a:r>
              <a:rPr lang="nl-NL" sz="1600" dirty="0"/>
              <a:t>individuele aanbevelingen in </a:t>
            </a:r>
            <a:r>
              <a:rPr lang="nl-NL" sz="1600" dirty="0" smtClean="0"/>
              <a:t>opgenomen. Uitvoering door </a:t>
            </a:r>
            <a:r>
              <a:rPr lang="nl-NL" sz="1600" dirty="0" err="1" smtClean="0"/>
              <a:t>Indusym</a:t>
            </a:r>
            <a:r>
              <a:rPr lang="nl-NL" sz="1600" dirty="0" smtClean="0"/>
              <a:t>. </a:t>
            </a:r>
            <a:br>
              <a:rPr lang="nl-NL" sz="1600" dirty="0" smtClean="0"/>
            </a:br>
            <a:r>
              <a:rPr lang="nl-NL" sz="1600" b="1" dirty="0" smtClean="0"/>
              <a:t>Rol </a:t>
            </a:r>
            <a:r>
              <a:rPr lang="nl-NL" sz="1600" b="1" dirty="0"/>
              <a:t>wijkmanager: </a:t>
            </a:r>
            <a:r>
              <a:rPr lang="nl-NL" sz="1600" dirty="0"/>
              <a:t>Coördineert en </a:t>
            </a:r>
            <a:r>
              <a:rPr lang="nl-NL" sz="1600" dirty="0" smtClean="0"/>
              <a:t>communiceert / heeft </a:t>
            </a:r>
            <a:r>
              <a:rPr lang="nl-NL" sz="1600" dirty="0"/>
              <a:t>de </a:t>
            </a:r>
            <a:r>
              <a:rPr lang="nl-NL" sz="1600" dirty="0" smtClean="0"/>
              <a:t>regie. Stelt samen met het bestuur een benaderingslijst op, is </a:t>
            </a:r>
            <a:r>
              <a:rPr lang="nl-NL" sz="1600" dirty="0"/>
              <a:t>schakel tussen </a:t>
            </a:r>
            <a:r>
              <a:rPr lang="nl-NL" sz="1600" dirty="0" smtClean="0"/>
              <a:t>trekkingsgerechtigden en </a:t>
            </a:r>
            <a:r>
              <a:rPr lang="nl-NL" sz="1600" dirty="0" err="1" smtClean="0"/>
              <a:t>Indusym</a:t>
            </a:r>
            <a:r>
              <a:rPr lang="nl-NL" sz="1600" dirty="0" smtClean="0"/>
              <a:t>. Zorgt </a:t>
            </a:r>
            <a:r>
              <a:rPr lang="nl-NL" sz="1600" dirty="0"/>
              <a:t>voor financiële afhandeling. </a:t>
            </a:r>
            <a:br>
              <a:rPr lang="nl-NL" sz="1600" dirty="0"/>
            </a:br>
            <a:r>
              <a:rPr lang="nl-NL" sz="1600" dirty="0" smtClean="0"/>
              <a:t/>
            </a:r>
            <a:br>
              <a:rPr lang="nl-NL" sz="1600" dirty="0" smtClean="0"/>
            </a:br>
            <a:r>
              <a:rPr lang="nl-NL" sz="1600" b="1" dirty="0" smtClean="0"/>
              <a:t>2</a:t>
            </a:r>
            <a:r>
              <a:rPr lang="nl-NL" sz="1600" b="1" dirty="0"/>
              <a:t>. </a:t>
            </a:r>
            <a:r>
              <a:rPr lang="nl-NL" sz="1600" b="1" dirty="0" err="1" smtClean="0"/>
              <a:t>Local</a:t>
            </a:r>
            <a:r>
              <a:rPr lang="nl-NL" sz="1600" b="1" dirty="0" smtClean="0"/>
              <a:t> </a:t>
            </a:r>
            <a:r>
              <a:rPr lang="nl-NL" sz="1600" b="1" dirty="0" err="1" smtClean="0"/>
              <a:t>Birds</a:t>
            </a:r>
            <a:r>
              <a:rPr lang="nl-NL" sz="1600" b="1" dirty="0" smtClean="0"/>
              <a:t>  (</a:t>
            </a:r>
            <a:r>
              <a:rPr lang="nl-NL" sz="1600" b="1" dirty="0" err="1" smtClean="0"/>
              <a:t>Crossover</a:t>
            </a:r>
            <a:r>
              <a:rPr lang="nl-NL" sz="1600" b="1" dirty="0" smtClean="0"/>
              <a:t>: </a:t>
            </a:r>
            <a:r>
              <a:rPr lang="nl-NL" sz="1600" b="1" dirty="0"/>
              <a:t>een </a:t>
            </a:r>
            <a:r>
              <a:rPr lang="nl-NL" sz="1600" b="1" u="sng" dirty="0"/>
              <a:t>gezamenlijk initiatief </a:t>
            </a:r>
            <a:r>
              <a:rPr lang="nl-NL" sz="1600" b="1" dirty="0"/>
              <a:t>vanuit het Ondernemersfonds Helmond met de trekkingsgebieden Parkmanagement (</a:t>
            </a:r>
            <a:r>
              <a:rPr lang="nl-NL" sz="1600" b="1" dirty="0" err="1"/>
              <a:t>Engelseweg</a:t>
            </a:r>
            <a:r>
              <a:rPr lang="nl-NL" sz="1600" b="1" dirty="0"/>
              <a:t>), Wijkmanagement en </a:t>
            </a:r>
            <a:r>
              <a:rPr lang="nl-NL" sz="1600" b="1" dirty="0" smtClean="0"/>
              <a:t>Centrummanagement). Doel: stimuleer en support een duurzame stad en bloeiende lokale econome.</a:t>
            </a:r>
            <a:r>
              <a:rPr lang="nl-NL" dirty="0" smtClean="0"/>
              <a:t> </a:t>
            </a:r>
            <a:r>
              <a:rPr lang="nl-NL" sz="1600" dirty="0" smtClean="0"/>
              <a:t/>
            </a:r>
            <a:br>
              <a:rPr lang="nl-NL" sz="1600" dirty="0" smtClean="0"/>
            </a:br>
            <a:r>
              <a:rPr lang="nl-NL" sz="1600" dirty="0" smtClean="0"/>
              <a:t>Bewustwording </a:t>
            </a:r>
            <a:r>
              <a:rPr lang="nl-NL" sz="1600" dirty="0"/>
              <a:t>creëren over de consumptiemaatschappij onder Helmondse inwoners én ondernemers. We produceren en consumeren zonder voldoende rekening te houden met de impact op de natuurlijke rijkdommen van de planeet. </a:t>
            </a:r>
            <a:r>
              <a:rPr lang="nl-NL" sz="1600" dirty="0" smtClean="0"/>
              <a:t>We moeten </a:t>
            </a:r>
            <a:r>
              <a:rPr lang="nl-NL" sz="1600" dirty="0"/>
              <a:t>“meer doen, met minder” door verantwoord te produceren en </a:t>
            </a:r>
            <a:r>
              <a:rPr lang="nl-NL" sz="1600" dirty="0" smtClean="0"/>
              <a:t>consumeren. </a:t>
            </a:r>
            <a:r>
              <a:rPr lang="nl-NL" sz="1600" dirty="0" err="1"/>
              <a:t>Local</a:t>
            </a:r>
            <a:r>
              <a:rPr lang="nl-NL" sz="1600" dirty="0"/>
              <a:t> </a:t>
            </a:r>
            <a:r>
              <a:rPr lang="nl-NL" sz="1600" dirty="0" err="1"/>
              <a:t>Birds</a:t>
            </a:r>
            <a:r>
              <a:rPr lang="nl-NL" sz="1600" dirty="0"/>
              <a:t> is een community voor </a:t>
            </a:r>
            <a:r>
              <a:rPr lang="nl-NL" sz="1600" b="1" i="1" dirty="0"/>
              <a:t>lokale &amp; duurzame ondernemers</a:t>
            </a:r>
            <a:r>
              <a:rPr lang="nl-NL" sz="1600" dirty="0"/>
              <a:t>. Wij verbinden lokale ondernemers met gelijkgestemde consumenten, met de buurtbewoners én met elkaar. Onze lokale helden staan voor kwalitatieve ambachtelijke producten en persoonlijke service. </a:t>
            </a:r>
            <a:r>
              <a:rPr lang="nl-NL" sz="1600" dirty="0" smtClean="0"/>
              <a:t/>
            </a:r>
            <a:br>
              <a:rPr lang="nl-NL" sz="1600" dirty="0" smtClean="0"/>
            </a:br>
            <a:r>
              <a:rPr lang="nl-NL" sz="1600" b="1" dirty="0" smtClean="0"/>
              <a:t>Rol wijkmanager: </a:t>
            </a:r>
            <a:r>
              <a:rPr lang="nl-NL" sz="1600" dirty="0" smtClean="0"/>
              <a:t/>
            </a:r>
            <a:br>
              <a:rPr lang="nl-NL" sz="1600" dirty="0" smtClean="0"/>
            </a:br>
            <a:r>
              <a:rPr lang="nl-NL" sz="1600" dirty="0" smtClean="0"/>
              <a:t>Samen met de andere fondsmanagers coördineren, stimuleren, enthousiasmeren, regisseren, verbinden en communiceren. </a:t>
            </a:r>
            <a:r>
              <a:rPr lang="nl-NL" sz="1600" dirty="0"/>
              <a:t/>
            </a:r>
            <a:br>
              <a:rPr lang="nl-NL" sz="1600" dirty="0"/>
            </a:br>
            <a:endParaRPr lang="nl-NL" sz="1600" dirty="0"/>
          </a:p>
        </p:txBody>
      </p:sp>
    </p:spTree>
    <p:extLst>
      <p:ext uri="{BB962C8B-B14F-4D97-AF65-F5344CB8AC3E}">
        <p14:creationId xmlns:p14="http://schemas.microsoft.com/office/powerpoint/2010/main" val="34900214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2097732" cy="2419502"/>
            <a:chOff x="0" y="0"/>
            <a:chExt cx="6977692"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772467" y="648624"/>
              <a:ext cx="2205225" cy="1576594"/>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828675" y="542925"/>
            <a:ext cx="6297990" cy="1088375"/>
          </a:xfrm>
          <a:prstGeom prst="rect">
            <a:avLst/>
          </a:prstGeom>
          <a:noFill/>
        </p:spPr>
        <p:txBody>
          <a:bodyPr wrap="square" rtlCol="0">
            <a:spAutoFit/>
          </a:bodyPr>
          <a:lstStyle/>
          <a:p>
            <a:pPr marL="342900" lvl="0" indent="-342900">
              <a:lnSpc>
                <a:spcPct val="107000"/>
              </a:lnSpc>
              <a:spcAft>
                <a:spcPts val="0"/>
              </a:spcAft>
              <a:buSzPts val="2000"/>
              <a:buFont typeface="+mj-lt"/>
              <a:buAutoNum type="arabicPeriod"/>
            </a:pPr>
            <a:endParaRPr lang="nl-NL" sz="28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SzPts val="2000"/>
            </a:pPr>
            <a:r>
              <a:rPr lang="nl-NL" sz="3400" b="1" dirty="0" smtClean="0">
                <a:latin typeface="Calibri" panose="020F0502020204030204" pitchFamily="34" charset="0"/>
                <a:ea typeface="Calibri" panose="020F0502020204030204" pitchFamily="34" charset="0"/>
                <a:cs typeface="Times New Roman" panose="02020603050405020304" pitchFamily="18" charset="0"/>
              </a:rPr>
              <a:t>2. Duurzaam en Veilig</a:t>
            </a:r>
            <a:endParaRPr lang="nl-NL" sz="3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hthoek 13"/>
          <p:cNvSpPr/>
          <p:nvPr/>
        </p:nvSpPr>
        <p:spPr>
          <a:xfrm>
            <a:off x="0" y="-772150"/>
            <a:ext cx="12122870" cy="7602081"/>
          </a:xfrm>
          <a:prstGeom prst="rect">
            <a:avLst/>
          </a:prstGeom>
        </p:spPr>
        <p:txBody>
          <a:bodyPr wrap="square">
            <a:spAutoFit/>
          </a:bodyPr>
          <a:lstStyle/>
          <a:p>
            <a:endParaRPr lang="nl-NL" b="1" dirty="0" smtClean="0"/>
          </a:p>
          <a:p>
            <a:endParaRPr lang="nl-NL" b="1" dirty="0"/>
          </a:p>
          <a:p>
            <a:endParaRPr lang="nl-NL" b="1" dirty="0" smtClean="0"/>
          </a:p>
          <a:p>
            <a:endParaRPr lang="nl-NL" b="1" dirty="0"/>
          </a:p>
          <a:p>
            <a:endParaRPr lang="nl-NL" b="1" dirty="0" smtClean="0"/>
          </a:p>
          <a:p>
            <a:endParaRPr lang="nl-NL" b="1" dirty="0"/>
          </a:p>
          <a:p>
            <a:endParaRPr lang="nl-NL" b="1" dirty="0" smtClean="0"/>
          </a:p>
          <a:p>
            <a:endParaRPr lang="nl-NL" b="1" dirty="0"/>
          </a:p>
          <a:p>
            <a:endParaRPr lang="nl-NL" b="1" dirty="0" smtClean="0"/>
          </a:p>
          <a:p>
            <a:endParaRPr lang="nl-NL" b="1" dirty="0"/>
          </a:p>
          <a:p>
            <a:endParaRPr lang="nl-NL" b="1" dirty="0" smtClean="0"/>
          </a:p>
          <a:p>
            <a:r>
              <a:rPr lang="nl-NL" b="1" dirty="0" smtClean="0"/>
              <a:t/>
            </a:r>
            <a:br>
              <a:rPr lang="nl-NL" b="1" dirty="0" smtClean="0"/>
            </a:br>
            <a:r>
              <a:rPr lang="nl-NL" sz="1600" b="1" dirty="0" smtClean="0"/>
              <a:t>3. Beveiligingsscans</a:t>
            </a:r>
            <a:br>
              <a:rPr lang="nl-NL" sz="1600" b="1" dirty="0" smtClean="0"/>
            </a:br>
            <a:r>
              <a:rPr lang="nl-NL" sz="1600" dirty="0" smtClean="0"/>
              <a:t>Aanbod </a:t>
            </a:r>
            <a:r>
              <a:rPr lang="nl-NL" sz="1600" dirty="0"/>
              <a:t>beveiligingsscans door </a:t>
            </a:r>
            <a:r>
              <a:rPr lang="nl-NL" sz="1600" dirty="0" smtClean="0"/>
              <a:t>Helmonds bedrijf A2B Security (aanbevolen door Parkmanagement).</a:t>
            </a:r>
            <a:br>
              <a:rPr lang="nl-NL" sz="1600" dirty="0" smtClean="0"/>
            </a:br>
            <a:r>
              <a:rPr lang="nl-NL" sz="1600" dirty="0" smtClean="0"/>
              <a:t>De APK beveiligingsscans worden gratis en vrijblijvend aangeboden aan al onze </a:t>
            </a:r>
            <a:r>
              <a:rPr lang="nl-NL" sz="1600" dirty="0"/>
              <a:t>trekkingsgerechtigden</a:t>
            </a:r>
            <a:r>
              <a:rPr lang="nl-NL" sz="1600" dirty="0" smtClean="0"/>
              <a:t>.</a:t>
            </a:r>
            <a:br>
              <a:rPr lang="nl-NL" sz="1600" dirty="0" smtClean="0"/>
            </a:br>
            <a:r>
              <a:rPr lang="nl-NL" sz="1600" dirty="0" smtClean="0"/>
              <a:t>Gebruik maken van de diensten van A2B Security. Dan geldt het aanbod 1</a:t>
            </a:r>
            <a:r>
              <a:rPr lang="nl-NL" sz="1600" baseline="30000" dirty="0" smtClean="0"/>
              <a:t>e</a:t>
            </a:r>
            <a:r>
              <a:rPr lang="nl-NL" sz="1600" dirty="0" smtClean="0"/>
              <a:t> jaar geen kosten (meldkamer </a:t>
            </a:r>
            <a:r>
              <a:rPr lang="nl-NL" sz="1600" dirty="0"/>
              <a:t>en onderhoudskosten</a:t>
            </a:r>
            <a:r>
              <a:rPr lang="nl-NL" sz="1600" dirty="0" smtClean="0"/>
              <a:t>). Kosten worden gedeeld door A2B en </a:t>
            </a:r>
            <a:r>
              <a:rPr lang="nl-NL" sz="1600" dirty="0" smtClean="0"/>
              <a:t>Wijkmanagement. </a:t>
            </a:r>
            <a:r>
              <a:rPr lang="nl-NL" sz="1600" b="1" dirty="0" smtClean="0"/>
              <a:t/>
            </a:r>
            <a:br>
              <a:rPr lang="nl-NL" sz="1600" b="1" dirty="0" smtClean="0"/>
            </a:br>
            <a:r>
              <a:rPr lang="nl-NL" sz="1600" b="1" dirty="0" smtClean="0"/>
              <a:t>Rol </a:t>
            </a:r>
            <a:r>
              <a:rPr lang="nl-NL" sz="1600" b="1" dirty="0"/>
              <a:t>wijkmanager: </a:t>
            </a:r>
            <a:r>
              <a:rPr lang="nl-NL" sz="1600" b="1" dirty="0" smtClean="0"/>
              <a:t/>
            </a:r>
            <a:br>
              <a:rPr lang="nl-NL" sz="1600" b="1" dirty="0" smtClean="0"/>
            </a:br>
            <a:r>
              <a:rPr lang="nl-NL" sz="1600" dirty="0" smtClean="0"/>
              <a:t>Coördineert </a:t>
            </a:r>
            <a:r>
              <a:rPr lang="nl-NL" sz="1600" dirty="0"/>
              <a:t>en </a:t>
            </a:r>
            <a:r>
              <a:rPr lang="nl-NL" sz="1600" dirty="0" smtClean="0"/>
              <a:t>communiceert. Is </a:t>
            </a:r>
            <a:r>
              <a:rPr lang="nl-NL" sz="1600" dirty="0"/>
              <a:t>schakel tussen </a:t>
            </a:r>
            <a:r>
              <a:rPr lang="nl-NL" sz="1600" dirty="0" smtClean="0"/>
              <a:t>trekkingsgerechtigden en A2B Security. Zorgt </a:t>
            </a:r>
            <a:r>
              <a:rPr lang="nl-NL" sz="1600" dirty="0"/>
              <a:t>voor financiële afhandeling. </a:t>
            </a:r>
            <a:br>
              <a:rPr lang="nl-NL" sz="1600" dirty="0"/>
            </a:br>
            <a:r>
              <a:rPr lang="nl-NL" sz="1600" dirty="0" smtClean="0"/>
              <a:t/>
            </a:r>
            <a:br>
              <a:rPr lang="nl-NL" sz="1600" dirty="0" smtClean="0"/>
            </a:br>
            <a:r>
              <a:rPr lang="nl-NL" sz="1600" b="1" dirty="0" smtClean="0"/>
              <a:t>4. Keurmerk Veilig Ondernemen PILOT (</a:t>
            </a:r>
            <a:r>
              <a:rPr lang="nl-NL" sz="1600" b="1" dirty="0" err="1" smtClean="0"/>
              <a:t>Crossover</a:t>
            </a:r>
            <a:r>
              <a:rPr lang="nl-NL" sz="1600" b="1" dirty="0"/>
              <a:t>: een </a:t>
            </a:r>
            <a:r>
              <a:rPr lang="nl-NL" sz="1600" b="1" u="sng" dirty="0"/>
              <a:t>gezamenlijk initiatief </a:t>
            </a:r>
            <a:r>
              <a:rPr lang="nl-NL" sz="1600" b="1" dirty="0"/>
              <a:t>vanuit </a:t>
            </a:r>
            <a:r>
              <a:rPr lang="nl-NL" sz="1600" b="1" dirty="0" smtClean="0"/>
              <a:t>de </a:t>
            </a:r>
            <a:r>
              <a:rPr lang="nl-NL" sz="1600" b="1" dirty="0"/>
              <a:t>trekkingsgebieden </a:t>
            </a:r>
            <a:r>
              <a:rPr lang="nl-NL" sz="1600" b="1" dirty="0" smtClean="0"/>
              <a:t>Wijkmanagement </a:t>
            </a:r>
            <a:r>
              <a:rPr lang="nl-NL" sz="1600" b="1" dirty="0"/>
              <a:t>en Centrummanagement). </a:t>
            </a:r>
            <a:r>
              <a:rPr lang="nl-NL" sz="1600" b="1" dirty="0" smtClean="0"/>
              <a:t>Doel: veiligheid te verbeteren in de winkelgebieden. Met externe begeleiding van Platform Veilig Ondernemen. </a:t>
            </a:r>
          </a:p>
          <a:p>
            <a:r>
              <a:rPr lang="nl-NL" sz="1600" dirty="0" smtClean="0"/>
              <a:t>Het </a:t>
            </a:r>
            <a:r>
              <a:rPr lang="nl-NL" sz="1600" dirty="0"/>
              <a:t>Keurmerk Veilig Ondernemen </a:t>
            </a:r>
            <a:r>
              <a:rPr lang="nl-NL" sz="1600" dirty="0" smtClean="0"/>
              <a:t>(KVO) is </a:t>
            </a:r>
            <a:r>
              <a:rPr lang="nl-NL" sz="1600" dirty="0"/>
              <a:t>gericht op publiek-private </a:t>
            </a:r>
            <a:r>
              <a:rPr lang="nl-NL" sz="1600" dirty="0" smtClean="0"/>
              <a:t>samenwerking en kent </a:t>
            </a:r>
            <a:r>
              <a:rPr lang="nl-NL" sz="1600" dirty="0"/>
              <a:t>een </a:t>
            </a:r>
            <a:r>
              <a:rPr lang="nl-NL" sz="1600" dirty="0" smtClean="0"/>
              <a:t>inspanningsverplichting </a:t>
            </a:r>
            <a:r>
              <a:rPr lang="nl-NL" sz="1600" dirty="0"/>
              <a:t>voor alle betrokken partijen. Iedere instantie, publiek of privaat, moet namelijk kunnen rekenen op de andere. </a:t>
            </a:r>
            <a:r>
              <a:rPr lang="nl-NL" sz="1600" dirty="0" smtClean="0"/>
              <a:t>Ondernemers, Gemeente, Politie, Brandweer en de Veiligheidsregio zijn betrokken bij het KVO. Parkmanagement heeft veel ervaring opgedaan met KVO en ondersteunt Wijkmanagement en Centrummanagement hierbij.    </a:t>
            </a:r>
            <a:endParaRPr lang="nl-NL" sz="1600" b="1" dirty="0" smtClean="0"/>
          </a:p>
          <a:p>
            <a:r>
              <a:rPr lang="nl-NL" sz="1600" b="1" dirty="0" smtClean="0"/>
              <a:t>Rol wijkmanager: </a:t>
            </a:r>
            <a:br>
              <a:rPr lang="nl-NL" sz="1600" b="1" dirty="0" smtClean="0"/>
            </a:br>
            <a:r>
              <a:rPr lang="nl-NL" sz="1600" dirty="0" smtClean="0"/>
              <a:t>Samen met de andere fondsmanagers coördineren, initiëren, stimuleren, enthousiasmeren, regisseren, verbinden en communiceren. </a:t>
            </a:r>
            <a:r>
              <a:rPr lang="nl-NL" sz="1600" dirty="0"/>
              <a:t/>
            </a:r>
            <a:br>
              <a:rPr lang="nl-NL" sz="1600" dirty="0"/>
            </a:br>
            <a:endParaRPr lang="nl-NL" sz="1600" dirty="0"/>
          </a:p>
        </p:txBody>
      </p:sp>
    </p:spTree>
    <p:extLst>
      <p:ext uri="{BB962C8B-B14F-4D97-AF65-F5344CB8AC3E}">
        <p14:creationId xmlns:p14="http://schemas.microsoft.com/office/powerpoint/2010/main" val="2661041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2097732" cy="2419502"/>
            <a:chOff x="0" y="0"/>
            <a:chExt cx="6977692"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772467" y="648624"/>
              <a:ext cx="2205225" cy="1576594"/>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828675" y="542925"/>
            <a:ext cx="6297990" cy="1088375"/>
          </a:xfrm>
          <a:prstGeom prst="rect">
            <a:avLst/>
          </a:prstGeom>
          <a:noFill/>
        </p:spPr>
        <p:txBody>
          <a:bodyPr wrap="square" rtlCol="0">
            <a:spAutoFit/>
          </a:bodyPr>
          <a:lstStyle/>
          <a:p>
            <a:pPr marL="342900" lvl="0" indent="-342900">
              <a:lnSpc>
                <a:spcPct val="107000"/>
              </a:lnSpc>
              <a:spcAft>
                <a:spcPts val="0"/>
              </a:spcAft>
              <a:buSzPts val="2000"/>
              <a:buFont typeface="+mj-lt"/>
              <a:buAutoNum type="arabicPeriod"/>
            </a:pPr>
            <a:endParaRPr lang="nl-NL" sz="28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SzPts val="2000"/>
            </a:pPr>
            <a:r>
              <a:rPr lang="nl-NL" sz="3400" b="1" dirty="0" smtClean="0">
                <a:latin typeface="Calibri" panose="020F0502020204030204" pitchFamily="34" charset="0"/>
                <a:ea typeface="Calibri" panose="020F0502020204030204" pitchFamily="34" charset="0"/>
                <a:cs typeface="Times New Roman" panose="02020603050405020304" pitchFamily="18" charset="0"/>
              </a:rPr>
              <a:t>2. Duurzaam en Veilig</a:t>
            </a:r>
            <a:endParaRPr lang="nl-NL" sz="3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hthoek 13"/>
          <p:cNvSpPr/>
          <p:nvPr/>
        </p:nvSpPr>
        <p:spPr>
          <a:xfrm>
            <a:off x="0" y="-772150"/>
            <a:ext cx="12122870" cy="7140416"/>
          </a:xfrm>
          <a:prstGeom prst="rect">
            <a:avLst/>
          </a:prstGeom>
        </p:spPr>
        <p:txBody>
          <a:bodyPr wrap="square">
            <a:spAutoFit/>
          </a:bodyPr>
          <a:lstStyle/>
          <a:p>
            <a:endParaRPr lang="nl-NL" b="1" dirty="0" smtClean="0"/>
          </a:p>
          <a:p>
            <a:endParaRPr lang="nl-NL" b="1" dirty="0"/>
          </a:p>
          <a:p>
            <a:endParaRPr lang="nl-NL" b="1" dirty="0" smtClean="0"/>
          </a:p>
          <a:p>
            <a:endParaRPr lang="nl-NL" b="1" dirty="0"/>
          </a:p>
          <a:p>
            <a:endParaRPr lang="nl-NL" b="1" dirty="0" smtClean="0"/>
          </a:p>
          <a:p>
            <a:endParaRPr lang="nl-NL" b="1" dirty="0"/>
          </a:p>
          <a:p>
            <a:endParaRPr lang="nl-NL" b="1" dirty="0" smtClean="0"/>
          </a:p>
          <a:p>
            <a:endParaRPr lang="nl-NL" b="1" dirty="0"/>
          </a:p>
          <a:p>
            <a:endParaRPr lang="nl-NL" b="1" dirty="0" smtClean="0"/>
          </a:p>
          <a:p>
            <a:endParaRPr lang="nl-NL" b="1" dirty="0"/>
          </a:p>
          <a:p>
            <a:endParaRPr lang="nl-NL" b="1" dirty="0" smtClean="0"/>
          </a:p>
          <a:p>
            <a:r>
              <a:rPr lang="nl-NL" b="1" dirty="0" smtClean="0"/>
              <a:t/>
            </a:r>
            <a:br>
              <a:rPr lang="nl-NL" b="1" dirty="0" smtClean="0"/>
            </a:br>
            <a:r>
              <a:rPr lang="nl-NL" b="1" dirty="0" smtClean="0"/>
              <a:t>5</a:t>
            </a:r>
            <a:r>
              <a:rPr lang="nl-NL" sz="1600" b="1" dirty="0" smtClean="0"/>
              <a:t>. AED trainingen voor trekkingsgerechtigden en hun personeel</a:t>
            </a:r>
            <a:br>
              <a:rPr lang="nl-NL" sz="1600" b="1" dirty="0" smtClean="0"/>
            </a:br>
            <a:r>
              <a:rPr lang="nl-NL" sz="1600" dirty="0"/>
              <a:t>Als elke minuut telt, is snelle hulp van levensbelang. </a:t>
            </a:r>
            <a:r>
              <a:rPr lang="nl-NL" sz="1600" dirty="0" smtClean="0"/>
              <a:t>In samenwerking met lokale partijen en de gemeente Helmond, onze achterban stimuleren om een AED training te volgen. </a:t>
            </a:r>
            <a:r>
              <a:rPr lang="nl-NL" sz="1600" b="1" dirty="0" smtClean="0"/>
              <a:t>Doel: dekkend netwerk realiseren in Helmond.  </a:t>
            </a:r>
            <a:r>
              <a:rPr lang="nl-NL" sz="1600" dirty="0"/>
              <a:t> </a:t>
            </a:r>
            <a:r>
              <a:rPr lang="nl-NL" sz="1600" dirty="0" smtClean="0"/>
              <a:t>   </a:t>
            </a:r>
            <a:r>
              <a:rPr lang="nl-NL" sz="1600" b="1" dirty="0" smtClean="0"/>
              <a:t/>
            </a:r>
            <a:br>
              <a:rPr lang="nl-NL" sz="1600" b="1" dirty="0" smtClean="0"/>
            </a:br>
            <a:r>
              <a:rPr lang="nl-NL" sz="1600" b="1" dirty="0" smtClean="0"/>
              <a:t>Rol </a:t>
            </a:r>
            <a:r>
              <a:rPr lang="nl-NL" sz="1600" b="1" dirty="0"/>
              <a:t>wijkmanager: </a:t>
            </a:r>
            <a:r>
              <a:rPr lang="nl-NL" sz="1600" dirty="0" smtClean="0"/>
              <a:t>communiceren en stimuleren.  </a:t>
            </a:r>
            <a:r>
              <a:rPr lang="nl-NL" sz="1600" dirty="0"/>
              <a:t/>
            </a:r>
            <a:br>
              <a:rPr lang="nl-NL" sz="1600" dirty="0"/>
            </a:br>
            <a:r>
              <a:rPr lang="nl-NL" sz="1600" dirty="0" smtClean="0"/>
              <a:t/>
            </a:r>
            <a:br>
              <a:rPr lang="nl-NL" sz="1600" dirty="0" smtClean="0"/>
            </a:br>
            <a:r>
              <a:rPr lang="nl-NL" sz="1600" b="1" dirty="0" smtClean="0"/>
              <a:t>6. Workshops i.s.m. Platform Veilig Ondernemen (</a:t>
            </a:r>
            <a:r>
              <a:rPr lang="nl-NL" sz="1600" b="1" dirty="0" err="1"/>
              <a:t>Crossover</a:t>
            </a:r>
            <a:r>
              <a:rPr lang="nl-NL" sz="1600" b="1" dirty="0"/>
              <a:t>: een </a:t>
            </a:r>
            <a:r>
              <a:rPr lang="nl-NL" sz="1600" b="1" u="sng" dirty="0"/>
              <a:t>gezamenlijk initiatief </a:t>
            </a:r>
            <a:r>
              <a:rPr lang="nl-NL" sz="1600" b="1" dirty="0"/>
              <a:t>vanuit </a:t>
            </a:r>
            <a:r>
              <a:rPr lang="nl-NL" sz="1600" b="1" dirty="0" smtClean="0"/>
              <a:t>de </a:t>
            </a:r>
            <a:r>
              <a:rPr lang="nl-NL" sz="1600" b="1" dirty="0"/>
              <a:t>trekkingsgebieden </a:t>
            </a:r>
            <a:r>
              <a:rPr lang="nl-NL" sz="1600" b="1" dirty="0" smtClean="0"/>
              <a:t>Wijkmanagement </a:t>
            </a:r>
            <a:r>
              <a:rPr lang="nl-NL" sz="1600" b="1" dirty="0"/>
              <a:t>en Centrummanagement). </a:t>
            </a:r>
            <a:r>
              <a:rPr lang="nl-NL" sz="1600" b="1" dirty="0" smtClean="0"/>
              <a:t>Doel: veiligheid te verbeteren in de winkelgebieden. </a:t>
            </a:r>
            <a:br>
              <a:rPr lang="nl-NL" sz="1600" b="1" dirty="0" smtClean="0"/>
            </a:br>
            <a:r>
              <a:rPr lang="nl-NL" sz="1600" dirty="0" smtClean="0"/>
              <a:t>Eerste hulp bij Cybercrime voor ondernemers (met een hackhelpdesk), Winkeldiefstal, agressieve klanten etc. (afhankelijk van de behoefte bij de trekkingsgerechtigden). Cybercrime evenement organiseren voor achterban WMH en CM.  </a:t>
            </a:r>
            <a:br>
              <a:rPr lang="nl-NL" sz="1600" dirty="0" smtClean="0"/>
            </a:br>
            <a:r>
              <a:rPr lang="nl-NL" sz="1600" dirty="0" smtClean="0"/>
              <a:t>Hiervoor zoeken </a:t>
            </a:r>
            <a:r>
              <a:rPr lang="nl-NL" sz="1600" smtClean="0"/>
              <a:t>we actief </a:t>
            </a:r>
            <a:r>
              <a:rPr lang="nl-NL" sz="1600" dirty="0" smtClean="0"/>
              <a:t>de verbinding met de wijkagenten. </a:t>
            </a:r>
            <a:r>
              <a:rPr lang="nl-NL" sz="1600" b="1" dirty="0" smtClean="0"/>
              <a:t/>
            </a:r>
            <a:br>
              <a:rPr lang="nl-NL" sz="1600" b="1" dirty="0" smtClean="0"/>
            </a:br>
            <a:r>
              <a:rPr lang="nl-NL" sz="1600" b="1" dirty="0" smtClean="0"/>
              <a:t>Rol wijkmanager: </a:t>
            </a:r>
            <a:br>
              <a:rPr lang="nl-NL" sz="1600" b="1" dirty="0" smtClean="0"/>
            </a:br>
            <a:r>
              <a:rPr lang="nl-NL" sz="1600" dirty="0" smtClean="0"/>
              <a:t>Samen met de centrummanager coördineren, initiëren, stimuleren, enthousiasmeren, regisseren, verbinden en communiceren. </a:t>
            </a:r>
            <a:r>
              <a:rPr lang="nl-NL" sz="1600" b="1" dirty="0" smtClean="0"/>
              <a:t/>
            </a:r>
            <a:br>
              <a:rPr lang="nl-NL" sz="1600" b="1" dirty="0" smtClean="0"/>
            </a:br>
            <a:r>
              <a:rPr lang="nl-NL" sz="1600" b="1" dirty="0" smtClean="0"/>
              <a:t/>
            </a:r>
            <a:br>
              <a:rPr lang="nl-NL" sz="1600" b="1" dirty="0" smtClean="0"/>
            </a:br>
            <a:r>
              <a:rPr lang="nl-NL" sz="1600" dirty="0"/>
              <a:t/>
            </a:r>
            <a:br>
              <a:rPr lang="nl-NL" sz="1600" dirty="0"/>
            </a:br>
            <a:endParaRPr lang="nl-NL" sz="1600" dirty="0"/>
          </a:p>
        </p:txBody>
      </p:sp>
    </p:spTree>
    <p:extLst>
      <p:ext uri="{BB962C8B-B14F-4D97-AF65-F5344CB8AC3E}">
        <p14:creationId xmlns:p14="http://schemas.microsoft.com/office/powerpoint/2010/main" val="19898479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2097732" cy="2419502"/>
            <a:chOff x="0" y="0"/>
            <a:chExt cx="6977692"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772467" y="648624"/>
              <a:ext cx="2205225" cy="1576594"/>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188536" y="542925"/>
            <a:ext cx="7984503" cy="1187184"/>
          </a:xfrm>
          <a:prstGeom prst="rect">
            <a:avLst/>
          </a:prstGeom>
          <a:noFill/>
        </p:spPr>
        <p:txBody>
          <a:bodyPr wrap="square" rtlCol="0">
            <a:spAutoFit/>
          </a:bodyPr>
          <a:lstStyle/>
          <a:p>
            <a:pPr lvl="0">
              <a:lnSpc>
                <a:spcPct val="107000"/>
              </a:lnSpc>
              <a:spcAft>
                <a:spcPts val="0"/>
              </a:spcAft>
              <a:buSzPts val="2000"/>
            </a:pPr>
            <a:r>
              <a:rPr lang="nl-NL" sz="3400" b="1" dirty="0" smtClean="0">
                <a:latin typeface="Calibri" panose="020F0502020204030204" pitchFamily="34" charset="0"/>
                <a:ea typeface="Calibri" panose="020F0502020204030204" pitchFamily="34" charset="0"/>
                <a:cs typeface="Times New Roman" panose="02020603050405020304" pitchFamily="18" charset="0"/>
              </a:rPr>
              <a:t>3. </a:t>
            </a:r>
            <a:r>
              <a:rPr lang="nl-NL" sz="3400" b="1" dirty="0">
                <a:latin typeface="Calibri" panose="020F0502020204030204" pitchFamily="34" charset="0"/>
                <a:ea typeface="Calibri" panose="020F0502020204030204" pitchFamily="34" charset="0"/>
                <a:cs typeface="Times New Roman" panose="02020603050405020304" pitchFamily="18" charset="0"/>
              </a:rPr>
              <a:t>Economisch vitaal, toekomstbestendig &amp; </a:t>
            </a:r>
            <a:r>
              <a:rPr lang="nl-NL" sz="3400" b="1" dirty="0" smtClean="0">
                <a:latin typeface="Calibri" panose="020F0502020204030204" pitchFamily="34" charset="0"/>
                <a:ea typeface="Calibri" panose="020F0502020204030204" pitchFamily="34" charset="0"/>
                <a:cs typeface="Times New Roman" panose="02020603050405020304" pitchFamily="18" charset="0"/>
              </a:rPr>
              <a:t/>
            </a:r>
            <a:br>
              <a:rPr lang="nl-NL" sz="3400" b="1" dirty="0" smtClean="0">
                <a:latin typeface="Calibri" panose="020F0502020204030204" pitchFamily="34" charset="0"/>
                <a:ea typeface="Calibri" panose="020F0502020204030204" pitchFamily="34" charset="0"/>
                <a:cs typeface="Times New Roman" panose="02020603050405020304" pitchFamily="18" charset="0"/>
              </a:rPr>
            </a:br>
            <a:r>
              <a:rPr lang="nl-NL" sz="3400" b="1" dirty="0" smtClean="0">
                <a:latin typeface="Calibri" panose="020F0502020204030204" pitchFamily="34" charset="0"/>
                <a:ea typeface="Calibri" panose="020F0502020204030204" pitchFamily="34" charset="0"/>
                <a:cs typeface="Times New Roman" panose="02020603050405020304" pitchFamily="18" charset="0"/>
              </a:rPr>
              <a:t>    aantrekkelijk </a:t>
            </a:r>
            <a:r>
              <a:rPr lang="nl-NL" sz="3400" b="1" dirty="0">
                <a:latin typeface="Calibri" panose="020F0502020204030204" pitchFamily="34" charset="0"/>
                <a:ea typeface="Calibri" panose="020F0502020204030204" pitchFamily="34" charset="0"/>
                <a:cs typeface="Times New Roman" panose="02020603050405020304" pitchFamily="18" charset="0"/>
              </a:rPr>
              <a:t>vestigingsklimaat</a:t>
            </a:r>
            <a:r>
              <a:rPr lang="nl-NL" sz="3400" b="1" dirty="0" smtClean="0">
                <a:latin typeface="Calibri" panose="020F0502020204030204" pitchFamily="34" charset="0"/>
                <a:ea typeface="Calibri" panose="020F0502020204030204" pitchFamily="34" charset="0"/>
                <a:cs typeface="Times New Roman" panose="02020603050405020304" pitchFamily="18" charset="0"/>
              </a:rPr>
              <a:t>  </a:t>
            </a:r>
            <a:endParaRPr lang="nl-NL" sz="3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hthoek 2"/>
          <p:cNvSpPr/>
          <p:nvPr/>
        </p:nvSpPr>
        <p:spPr>
          <a:xfrm>
            <a:off x="122548" y="2535810"/>
            <a:ext cx="11981467" cy="5601533"/>
          </a:xfrm>
          <a:prstGeom prst="rect">
            <a:avLst/>
          </a:prstGeom>
        </p:spPr>
        <p:txBody>
          <a:bodyPr wrap="square">
            <a:spAutoFit/>
          </a:bodyPr>
          <a:lstStyle/>
          <a:p>
            <a:pPr marL="342900" indent="-342900">
              <a:buAutoNum type="arabicPeriod"/>
            </a:pPr>
            <a:r>
              <a:rPr lang="nl-NL" sz="1600" b="1" dirty="0" smtClean="0"/>
              <a:t>Oscar Circulair </a:t>
            </a:r>
            <a:r>
              <a:rPr lang="nl-NL" sz="1600" b="1" dirty="0"/>
              <a:t>(</a:t>
            </a:r>
            <a:r>
              <a:rPr lang="nl-NL" sz="1600" b="1" dirty="0" err="1"/>
              <a:t>Crossover</a:t>
            </a:r>
            <a:r>
              <a:rPr lang="nl-NL" sz="1600" b="1" dirty="0"/>
              <a:t>: een </a:t>
            </a:r>
            <a:r>
              <a:rPr lang="nl-NL" sz="1600" b="1" u="sng" dirty="0"/>
              <a:t>gezamenlijk initiatief </a:t>
            </a:r>
            <a:r>
              <a:rPr lang="nl-NL" sz="1600" b="1" dirty="0"/>
              <a:t>vanuit het Ondernemersfonds Helmond met de trekkingsgebieden </a:t>
            </a:r>
            <a:r>
              <a:rPr lang="nl-NL" sz="1600" b="1" dirty="0" smtClean="0"/>
              <a:t>Parkmanagement, </a:t>
            </a:r>
            <a:r>
              <a:rPr lang="nl-NL" sz="1600" b="1" dirty="0"/>
              <a:t>Wijkmanagement en Centrummanagement</a:t>
            </a:r>
            <a:r>
              <a:rPr lang="nl-NL" sz="1600" b="1" dirty="0" smtClean="0"/>
              <a:t>). Verkenning en haalbaarheidsonderzoek.</a:t>
            </a:r>
            <a:br>
              <a:rPr lang="nl-NL" sz="1600" b="1" dirty="0" smtClean="0"/>
            </a:br>
            <a:r>
              <a:rPr lang="nl-NL" sz="1600" b="1" dirty="0" smtClean="0"/>
              <a:t>Samen naar een circulair Helmond!</a:t>
            </a:r>
            <a:r>
              <a:rPr lang="nl-NL" sz="1600" b="1" dirty="0"/>
              <a:t> </a:t>
            </a:r>
            <a:r>
              <a:rPr lang="nl-NL" sz="1600" b="1" dirty="0" smtClean="0"/>
              <a:t>Doel: terugdringen afvalstroom, hergebruik</a:t>
            </a:r>
            <a:br>
              <a:rPr lang="nl-NL" sz="1600" b="1" dirty="0" smtClean="0"/>
            </a:br>
            <a:r>
              <a:rPr lang="nl-NL" sz="1600" dirty="0" smtClean="0"/>
              <a:t>Circulair afvalcollectief: </a:t>
            </a:r>
            <a:r>
              <a:rPr lang="nl-NL" sz="1600" dirty="0"/>
              <a:t>afval circulair verwerken en duurzaam inzamelen. Hoe doen we dat? Doormiddel van een </a:t>
            </a:r>
            <a:r>
              <a:rPr lang="nl-NL" sz="1600" dirty="0" err="1" smtClean="0"/>
              <a:t>Grondstoffenhub</a:t>
            </a:r>
            <a:r>
              <a:rPr lang="nl-NL" sz="1600" dirty="0" smtClean="0"/>
              <a:t> die al in werking is voor Parkmanagement</a:t>
            </a:r>
            <a:r>
              <a:rPr lang="nl-NL" sz="1600" dirty="0"/>
              <a:t>. </a:t>
            </a:r>
            <a:r>
              <a:rPr lang="nl-NL" sz="1600" dirty="0" smtClean="0"/>
              <a:t>Doelen: MINDER </a:t>
            </a:r>
            <a:r>
              <a:rPr lang="nl-NL" sz="1600" dirty="0"/>
              <a:t>VERKEER(SOVERLAST): slimmer en gebundeld afval inzamelen met een klein emissievrij voertuig zorgt voor minder vervuilende vrachtwagens en een schonere lucht</a:t>
            </a:r>
            <a:r>
              <a:rPr lang="nl-NL" sz="1600" dirty="0" smtClean="0"/>
              <a:t>. </a:t>
            </a:r>
            <a:r>
              <a:rPr lang="nl-NL" sz="1600" dirty="0"/>
              <a:t>MEER GRONDSTOFFEN, MINDER RESTAFVAL: </a:t>
            </a:r>
            <a:r>
              <a:rPr lang="nl-NL" sz="1600" dirty="0" smtClean="0"/>
              <a:t>ondersteuning </a:t>
            </a:r>
            <a:r>
              <a:rPr lang="nl-NL" sz="1600" dirty="0"/>
              <a:t>richting een afvalvrije organisatie. Afval verminderen en zo goed mogelijk recyclen is duurzaam en voordelig. Restafval wordt steeds duurder en gerecyclede grondstoffenzijn waardevol en kunnen geld opleveren. EEN LONENDE SAMENWERKING: </a:t>
            </a:r>
            <a:r>
              <a:rPr lang="nl-NL" sz="1600" dirty="0" smtClean="0"/>
              <a:t>een </a:t>
            </a:r>
            <a:r>
              <a:rPr lang="nl-NL" sz="1600" dirty="0"/>
              <a:t>ambitieuze en innovatieve </a:t>
            </a:r>
            <a:r>
              <a:rPr lang="nl-NL" sz="1600" dirty="0" smtClean="0"/>
              <a:t>aanpak. </a:t>
            </a:r>
            <a:r>
              <a:rPr lang="nl-NL" sz="1600" dirty="0"/>
              <a:t>SOCIALE WERKPLAATSEN: </a:t>
            </a:r>
            <a:r>
              <a:rPr lang="nl-NL" sz="1600" dirty="0" smtClean="0"/>
              <a:t>zorg/arbeidsplek </a:t>
            </a:r>
            <a:r>
              <a:rPr lang="nl-NL" sz="1600" dirty="0"/>
              <a:t>voor </a:t>
            </a:r>
            <a:r>
              <a:rPr lang="nl-NL" sz="1600" dirty="0" smtClean="0"/>
              <a:t>Helmonders met </a:t>
            </a:r>
            <a:r>
              <a:rPr lang="nl-NL" sz="1600" dirty="0"/>
              <a:t>een afstand tot de arbeidsmarkt.</a:t>
            </a:r>
            <a:r>
              <a:rPr lang="nl-NL" sz="1600" b="1" dirty="0" smtClean="0"/>
              <a:t/>
            </a:r>
            <a:br>
              <a:rPr lang="nl-NL" sz="1600" b="1" dirty="0" smtClean="0"/>
            </a:br>
            <a:r>
              <a:rPr lang="nl-NL" sz="1600" b="1" dirty="0" smtClean="0"/>
              <a:t>Draagvlakmeting medio 2024.</a:t>
            </a:r>
            <a:br>
              <a:rPr lang="nl-NL" sz="1600" b="1" dirty="0" smtClean="0"/>
            </a:br>
            <a:r>
              <a:rPr lang="nl-NL" sz="1600" b="1" dirty="0" smtClean="0"/>
              <a:t>Rol wijkmanager: </a:t>
            </a:r>
            <a:r>
              <a:rPr lang="nl-NL" sz="1600" dirty="0" smtClean="0"/>
              <a:t>Samen </a:t>
            </a:r>
            <a:r>
              <a:rPr lang="nl-NL" sz="1600" dirty="0"/>
              <a:t>met de andere fondsmanagers coördineren, initiëren, stimuleren, enthousiasmeren, regisseren, verbinden en communiceren. </a:t>
            </a:r>
            <a:br>
              <a:rPr lang="nl-NL" sz="1600" dirty="0"/>
            </a:br>
            <a:endParaRPr lang="nl-NL" sz="1600" dirty="0" smtClean="0"/>
          </a:p>
          <a:p>
            <a:pPr marL="342900" indent="-342900">
              <a:buAutoNum type="arabicPeriod"/>
            </a:pPr>
            <a:r>
              <a:rPr lang="nl-NL" sz="1600" b="1" dirty="0" smtClean="0"/>
              <a:t>Stimuleren arbeidsmarkt, BOOST, onderwijs stageplekken, aansluiten bij </a:t>
            </a:r>
            <a:r>
              <a:rPr lang="nl-NL" sz="1600" b="1" dirty="0" err="1" smtClean="0"/>
              <a:t>Opendag</a:t>
            </a:r>
            <a:r>
              <a:rPr lang="nl-NL" sz="1600" b="1" dirty="0" smtClean="0"/>
              <a:t> Bedrijven </a:t>
            </a:r>
            <a:br>
              <a:rPr lang="nl-NL" sz="1600" b="1" dirty="0" smtClean="0"/>
            </a:br>
            <a:r>
              <a:rPr lang="nl-NL" sz="1600" dirty="0" smtClean="0"/>
              <a:t>Samenwerking intensiveren met BOOST en Senzer, simuleren stageplekken door het leggen van verbindingen en financiële ondersteuning bieden aan projecten die bijdragen aan goede ontwikkelmogelijkheden voor studenten (Helmondse onderwijsinstellingen).    </a:t>
            </a:r>
            <a:br>
              <a:rPr lang="nl-NL" sz="1600" dirty="0" smtClean="0"/>
            </a:br>
            <a:r>
              <a:rPr lang="nl-NL" sz="1600" b="1" dirty="0" smtClean="0"/>
              <a:t>Rol wijkmanager</a:t>
            </a:r>
            <a:r>
              <a:rPr lang="nl-NL" sz="1600" dirty="0"/>
              <a:t> Vraagbaak voor </a:t>
            </a:r>
            <a:r>
              <a:rPr lang="nl-NL" sz="1600" dirty="0" smtClean="0"/>
              <a:t>aanvragers, </a:t>
            </a:r>
            <a:r>
              <a:rPr lang="nl-NL" sz="1600" dirty="0"/>
              <a:t>denkt actief </a:t>
            </a:r>
            <a:r>
              <a:rPr lang="nl-NL" sz="1600" dirty="0" smtClean="0"/>
              <a:t>mee, externe Communicatie, </a:t>
            </a:r>
            <a:r>
              <a:rPr lang="nl-NL" sz="1600" dirty="0"/>
              <a:t>zoekt actief mee en geeft </a:t>
            </a:r>
            <a:r>
              <a:rPr lang="nl-NL" sz="1600" dirty="0" smtClean="0"/>
              <a:t>advies. </a:t>
            </a:r>
            <a:r>
              <a:rPr lang="nl-NL" sz="1600" b="1" dirty="0" smtClean="0"/>
              <a:t/>
            </a:r>
            <a:br>
              <a:rPr lang="nl-NL" sz="1600" b="1" dirty="0" smtClean="0"/>
            </a:br>
            <a:endParaRPr lang="nl-NL" sz="1600" b="1" dirty="0" smtClean="0"/>
          </a:p>
          <a:p>
            <a:r>
              <a:rPr lang="nl-NL" b="1" dirty="0" smtClean="0"/>
              <a:t/>
            </a:r>
            <a:br>
              <a:rPr lang="nl-NL" b="1" dirty="0" smtClean="0"/>
            </a:br>
            <a:r>
              <a:rPr lang="nl-NL" b="1" dirty="0" smtClean="0"/>
              <a:t/>
            </a:r>
            <a:br>
              <a:rPr lang="nl-NL" b="1" dirty="0" smtClean="0"/>
            </a:br>
            <a:r>
              <a:rPr lang="nl-NL" b="1" dirty="0" smtClean="0"/>
              <a:t/>
            </a:r>
            <a:br>
              <a:rPr lang="nl-NL" b="1" dirty="0" smtClean="0"/>
            </a:br>
            <a:endParaRPr lang="nl-NL" sz="1600" b="1" dirty="0" smtClean="0"/>
          </a:p>
        </p:txBody>
      </p:sp>
    </p:spTree>
    <p:extLst>
      <p:ext uri="{BB962C8B-B14F-4D97-AF65-F5344CB8AC3E}">
        <p14:creationId xmlns:p14="http://schemas.microsoft.com/office/powerpoint/2010/main" val="30240996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2097732" cy="2419502"/>
            <a:chOff x="0" y="0"/>
            <a:chExt cx="6977692"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772467" y="648624"/>
              <a:ext cx="2205225" cy="1576594"/>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188536" y="542925"/>
            <a:ext cx="7984503" cy="1187184"/>
          </a:xfrm>
          <a:prstGeom prst="rect">
            <a:avLst/>
          </a:prstGeom>
          <a:noFill/>
        </p:spPr>
        <p:txBody>
          <a:bodyPr wrap="square" rtlCol="0">
            <a:spAutoFit/>
          </a:bodyPr>
          <a:lstStyle/>
          <a:p>
            <a:pPr lvl="0">
              <a:lnSpc>
                <a:spcPct val="107000"/>
              </a:lnSpc>
              <a:spcAft>
                <a:spcPts val="0"/>
              </a:spcAft>
              <a:buSzPts val="2000"/>
            </a:pPr>
            <a:r>
              <a:rPr lang="nl-NL" sz="3400" b="1" dirty="0" smtClean="0">
                <a:latin typeface="Calibri" panose="020F0502020204030204" pitchFamily="34" charset="0"/>
                <a:ea typeface="Calibri" panose="020F0502020204030204" pitchFamily="34" charset="0"/>
                <a:cs typeface="Times New Roman" panose="02020603050405020304" pitchFamily="18" charset="0"/>
              </a:rPr>
              <a:t>3. </a:t>
            </a:r>
            <a:r>
              <a:rPr lang="nl-NL" sz="3400" b="1" dirty="0">
                <a:latin typeface="Calibri" panose="020F0502020204030204" pitchFamily="34" charset="0"/>
                <a:ea typeface="Calibri" panose="020F0502020204030204" pitchFamily="34" charset="0"/>
                <a:cs typeface="Times New Roman" panose="02020603050405020304" pitchFamily="18" charset="0"/>
              </a:rPr>
              <a:t>Economisch vitaal, toekomstbestendig &amp; </a:t>
            </a:r>
            <a:r>
              <a:rPr lang="nl-NL" sz="3400" b="1" dirty="0" smtClean="0">
                <a:latin typeface="Calibri" panose="020F0502020204030204" pitchFamily="34" charset="0"/>
                <a:ea typeface="Calibri" panose="020F0502020204030204" pitchFamily="34" charset="0"/>
                <a:cs typeface="Times New Roman" panose="02020603050405020304" pitchFamily="18" charset="0"/>
              </a:rPr>
              <a:t/>
            </a:r>
            <a:br>
              <a:rPr lang="nl-NL" sz="3400" b="1" dirty="0" smtClean="0">
                <a:latin typeface="Calibri" panose="020F0502020204030204" pitchFamily="34" charset="0"/>
                <a:ea typeface="Calibri" panose="020F0502020204030204" pitchFamily="34" charset="0"/>
                <a:cs typeface="Times New Roman" panose="02020603050405020304" pitchFamily="18" charset="0"/>
              </a:rPr>
            </a:br>
            <a:r>
              <a:rPr lang="nl-NL" sz="3400" b="1" dirty="0" smtClean="0">
                <a:latin typeface="Calibri" panose="020F0502020204030204" pitchFamily="34" charset="0"/>
                <a:ea typeface="Calibri" panose="020F0502020204030204" pitchFamily="34" charset="0"/>
                <a:cs typeface="Times New Roman" panose="02020603050405020304" pitchFamily="18" charset="0"/>
              </a:rPr>
              <a:t>    aantrekkelijk </a:t>
            </a:r>
            <a:r>
              <a:rPr lang="nl-NL" sz="3400" b="1" dirty="0">
                <a:latin typeface="Calibri" panose="020F0502020204030204" pitchFamily="34" charset="0"/>
                <a:ea typeface="Calibri" panose="020F0502020204030204" pitchFamily="34" charset="0"/>
                <a:cs typeface="Times New Roman" panose="02020603050405020304" pitchFamily="18" charset="0"/>
              </a:rPr>
              <a:t>vestigingsklimaat</a:t>
            </a:r>
            <a:r>
              <a:rPr lang="nl-NL" sz="3400" b="1" dirty="0" smtClean="0">
                <a:latin typeface="Calibri" panose="020F0502020204030204" pitchFamily="34" charset="0"/>
                <a:ea typeface="Calibri" panose="020F0502020204030204" pitchFamily="34" charset="0"/>
                <a:cs typeface="Times New Roman" panose="02020603050405020304" pitchFamily="18" charset="0"/>
              </a:rPr>
              <a:t>  </a:t>
            </a:r>
            <a:endParaRPr lang="nl-NL" sz="3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hthoek 2"/>
          <p:cNvSpPr/>
          <p:nvPr/>
        </p:nvSpPr>
        <p:spPr>
          <a:xfrm>
            <a:off x="122548" y="2535810"/>
            <a:ext cx="11981467" cy="4401205"/>
          </a:xfrm>
          <a:prstGeom prst="rect">
            <a:avLst/>
          </a:prstGeom>
        </p:spPr>
        <p:txBody>
          <a:bodyPr wrap="square">
            <a:spAutoFit/>
          </a:bodyPr>
          <a:lstStyle/>
          <a:p>
            <a:r>
              <a:rPr lang="nl-NL" sz="1600" b="1" dirty="0" smtClean="0"/>
              <a:t>3.  </a:t>
            </a:r>
            <a:r>
              <a:rPr lang="nl-NL" sz="1600" b="1" dirty="0" err="1" smtClean="0"/>
              <a:t>Chainels</a:t>
            </a:r>
            <a:r>
              <a:rPr lang="nl-NL" sz="1600" b="1" dirty="0" smtClean="0"/>
              <a:t> </a:t>
            </a:r>
            <a:r>
              <a:rPr lang="nl-NL" sz="1600" b="1" dirty="0"/>
              <a:t>(</a:t>
            </a:r>
            <a:r>
              <a:rPr lang="nl-NL" sz="1600" b="1" dirty="0" err="1"/>
              <a:t>Crossover</a:t>
            </a:r>
            <a:r>
              <a:rPr lang="nl-NL" sz="1600" b="1" dirty="0"/>
              <a:t>: een </a:t>
            </a:r>
            <a:r>
              <a:rPr lang="nl-NL" sz="1600" b="1" u="sng" dirty="0"/>
              <a:t>gezamenlijk initiatief </a:t>
            </a:r>
            <a:r>
              <a:rPr lang="nl-NL" sz="1600" b="1" dirty="0"/>
              <a:t>vanuit de trekkingsgebieden Wijkmanagement en Centrummanagement </a:t>
            </a:r>
            <a:r>
              <a:rPr lang="nl-NL" sz="1600" b="1" dirty="0" smtClean="0"/>
              <a:t/>
            </a:r>
            <a:br>
              <a:rPr lang="nl-NL" sz="1600" b="1" dirty="0" smtClean="0"/>
            </a:br>
            <a:r>
              <a:rPr lang="nl-NL" sz="1600" b="1" dirty="0" smtClean="0"/>
              <a:t>en in co-creatie en </a:t>
            </a:r>
            <a:r>
              <a:rPr lang="nl-NL" sz="1600" b="1" dirty="0" err="1" smtClean="0"/>
              <a:t>co-financiering</a:t>
            </a:r>
            <a:r>
              <a:rPr lang="nl-NL" sz="1600" b="1" dirty="0" smtClean="0"/>
              <a:t> met de gemeente </a:t>
            </a:r>
            <a:r>
              <a:rPr lang="nl-NL" sz="1600" b="1" dirty="0"/>
              <a:t>Helmond)</a:t>
            </a:r>
            <a:br>
              <a:rPr lang="nl-NL" sz="1600" b="1" dirty="0"/>
            </a:br>
            <a:r>
              <a:rPr lang="nl-NL" sz="1600" dirty="0" err="1"/>
              <a:t>Chainels</a:t>
            </a:r>
            <a:r>
              <a:rPr lang="nl-NL" sz="1600" dirty="0"/>
              <a:t> helpt </a:t>
            </a:r>
            <a:r>
              <a:rPr lang="nl-NL" sz="1600" dirty="0" smtClean="0"/>
              <a:t>om </a:t>
            </a:r>
            <a:r>
              <a:rPr lang="nl-NL" sz="1600" dirty="0"/>
              <a:t>van </a:t>
            </a:r>
            <a:r>
              <a:rPr lang="nl-NL" sz="1600" dirty="0" smtClean="0"/>
              <a:t>onze wijken een </a:t>
            </a:r>
            <a:r>
              <a:rPr lang="nl-NL" sz="1600" dirty="0"/>
              <a:t>betrokken, effectieve en toekomstbestendige community te maken. </a:t>
            </a:r>
            <a:r>
              <a:rPr lang="nl-NL" sz="1600" dirty="0" smtClean="0"/>
              <a:t>Eenvoudig </a:t>
            </a:r>
            <a:r>
              <a:rPr lang="nl-NL" sz="1600" dirty="0"/>
              <a:t>de </a:t>
            </a:r>
            <a:r>
              <a:rPr lang="nl-NL" sz="1600" dirty="0" smtClean="0"/>
              <a:t>regie te voeren, samenwerkingen laten ontstaan </a:t>
            </a:r>
            <a:r>
              <a:rPr lang="nl-NL" sz="1600" dirty="0"/>
              <a:t>en </a:t>
            </a:r>
            <a:r>
              <a:rPr lang="nl-NL" sz="1600" dirty="0" smtClean="0"/>
              <a:t>interactie aanjagen. Wellicht eerst starten met het aanhaken van Detailhandel en horeca. Daarna verder uitrollen</a:t>
            </a:r>
            <a:r>
              <a:rPr lang="nl-NL" sz="1600" dirty="0"/>
              <a:t>. </a:t>
            </a:r>
            <a:r>
              <a:rPr lang="nl-NL" sz="1600" dirty="0" smtClean="0"/>
              <a:t>Een online community die ervoor zorgt dat we snel </a:t>
            </a:r>
            <a:r>
              <a:rPr lang="nl-NL" sz="1600" dirty="0"/>
              <a:t>en eenvoudig </a:t>
            </a:r>
            <a:r>
              <a:rPr lang="nl-NL" sz="1600" dirty="0" smtClean="0"/>
              <a:t>kunnen informeren </a:t>
            </a:r>
            <a:r>
              <a:rPr lang="nl-NL" sz="1600" dirty="0"/>
              <a:t>en </a:t>
            </a:r>
            <a:r>
              <a:rPr lang="nl-NL" sz="1600" dirty="0" smtClean="0"/>
              <a:t>communiceren. Heel gericht</a:t>
            </a:r>
            <a:r>
              <a:rPr lang="nl-NL" sz="1600" dirty="0"/>
              <a:t>: </a:t>
            </a:r>
            <a:r>
              <a:rPr lang="nl-NL" sz="1600" dirty="0" smtClean="0"/>
              <a:t>met </a:t>
            </a:r>
            <a:r>
              <a:rPr lang="nl-NL" sz="1600" dirty="0"/>
              <a:t>één klik de gehele of een </a:t>
            </a:r>
            <a:r>
              <a:rPr lang="nl-NL" sz="1600" dirty="0" smtClean="0"/>
              <a:t>sub-selectie bereiken van onze </a:t>
            </a:r>
            <a:r>
              <a:rPr lang="nl-NL" sz="1600" dirty="0"/>
              <a:t>community </a:t>
            </a:r>
            <a:r>
              <a:rPr lang="nl-NL" sz="1600" dirty="0" smtClean="0"/>
              <a:t>(per wijk, per sector </a:t>
            </a:r>
            <a:r>
              <a:rPr lang="nl-NL" sz="1600" dirty="0" err="1" smtClean="0"/>
              <a:t>etc</a:t>
            </a:r>
            <a:r>
              <a:rPr lang="nl-NL" sz="1600" dirty="0" smtClean="0"/>
              <a:t>).</a:t>
            </a:r>
            <a:br>
              <a:rPr lang="nl-NL" sz="1600" dirty="0" smtClean="0"/>
            </a:br>
            <a:r>
              <a:rPr lang="nl-NL" sz="1600" dirty="0" smtClean="0"/>
              <a:t>Wanneer de gemeente aanhaakt gaan wij gezamenlijk (3 partijen) een tweejarig contract aan. De helft van de kosten zijn voor rekening van de gemeente. Centrummanagement en Wijkmanagement delen de kosten naar rato van het aantal aangesloten trekkingsgerechtigden.  </a:t>
            </a:r>
            <a:endParaRPr lang="nl-NL" sz="1600" b="1" dirty="0" smtClean="0"/>
          </a:p>
          <a:p>
            <a:r>
              <a:rPr lang="nl-NL" sz="1600" b="1" dirty="0" smtClean="0"/>
              <a:t>Rol wijkmanager</a:t>
            </a:r>
            <a:br>
              <a:rPr lang="nl-NL" sz="1600" b="1" dirty="0" smtClean="0"/>
            </a:br>
            <a:r>
              <a:rPr lang="nl-NL" sz="1600" dirty="0"/>
              <a:t>Samen met </a:t>
            </a:r>
            <a:r>
              <a:rPr lang="nl-NL" sz="1600" dirty="0" smtClean="0"/>
              <a:t>centrummanagement en de gemeente de informatie naar </a:t>
            </a:r>
            <a:r>
              <a:rPr lang="nl-NL" sz="1600" dirty="0" err="1" smtClean="0"/>
              <a:t>trekkingsgerechtigen</a:t>
            </a:r>
            <a:r>
              <a:rPr lang="nl-NL" sz="1600" dirty="0" smtClean="0"/>
              <a:t> stroomlijnen. Coördineren</a:t>
            </a:r>
            <a:r>
              <a:rPr lang="nl-NL" sz="1600" dirty="0"/>
              <a:t>, initiëren, stimuleren, enthousiasmeren, regisseren, verbinden en communiceren. </a:t>
            </a:r>
            <a:br>
              <a:rPr lang="nl-NL" sz="1600" dirty="0"/>
            </a:br>
            <a:endParaRPr lang="nl-NL" sz="1600" b="1" dirty="0"/>
          </a:p>
          <a:p>
            <a:endParaRPr lang="nl-NL" sz="1600" b="1" dirty="0" smtClean="0"/>
          </a:p>
          <a:p>
            <a:r>
              <a:rPr lang="nl-NL" b="1" dirty="0" smtClean="0"/>
              <a:t/>
            </a:r>
            <a:br>
              <a:rPr lang="nl-NL" b="1" dirty="0" smtClean="0"/>
            </a:br>
            <a:r>
              <a:rPr lang="nl-NL" b="1" dirty="0" smtClean="0"/>
              <a:t/>
            </a:r>
            <a:br>
              <a:rPr lang="nl-NL" b="1" dirty="0" smtClean="0"/>
            </a:br>
            <a:r>
              <a:rPr lang="nl-NL" b="1" dirty="0" smtClean="0"/>
              <a:t/>
            </a:r>
            <a:br>
              <a:rPr lang="nl-NL" b="1" dirty="0" smtClean="0"/>
            </a:br>
            <a:endParaRPr lang="nl-NL" b="1" dirty="0"/>
          </a:p>
        </p:txBody>
      </p:sp>
    </p:spTree>
    <p:extLst>
      <p:ext uri="{BB962C8B-B14F-4D97-AF65-F5344CB8AC3E}">
        <p14:creationId xmlns:p14="http://schemas.microsoft.com/office/powerpoint/2010/main" val="14862448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2097732" cy="2419502"/>
            <a:chOff x="0" y="0"/>
            <a:chExt cx="6977692"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772467" y="648624"/>
              <a:ext cx="2205225" cy="1576594"/>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828675" y="542925"/>
            <a:ext cx="6297990" cy="627351"/>
          </a:xfrm>
          <a:prstGeom prst="rect">
            <a:avLst/>
          </a:prstGeom>
          <a:noFill/>
        </p:spPr>
        <p:txBody>
          <a:bodyPr wrap="square" rtlCol="0">
            <a:spAutoFit/>
          </a:bodyPr>
          <a:lstStyle/>
          <a:p>
            <a:pPr lvl="0">
              <a:lnSpc>
                <a:spcPct val="107000"/>
              </a:lnSpc>
              <a:spcAft>
                <a:spcPts val="0"/>
              </a:spcAft>
              <a:buSzPts val="2000"/>
            </a:pPr>
            <a:r>
              <a:rPr lang="nl-NL" sz="3400" b="1" dirty="0" smtClean="0">
                <a:latin typeface="Calibri" panose="020F0502020204030204" pitchFamily="34" charset="0"/>
                <a:ea typeface="Calibri" panose="020F0502020204030204" pitchFamily="34" charset="0"/>
                <a:cs typeface="Times New Roman" panose="02020603050405020304" pitchFamily="18" charset="0"/>
              </a:rPr>
              <a:t>Ondernemersfonds Helmond</a:t>
            </a:r>
          </a:p>
        </p:txBody>
      </p:sp>
      <p:sp>
        <p:nvSpPr>
          <p:cNvPr id="3" name="Ondertitel 2"/>
          <p:cNvSpPr>
            <a:spLocks noGrp="1"/>
          </p:cNvSpPr>
          <p:nvPr>
            <p:ph type="subTitle" idx="1"/>
          </p:nvPr>
        </p:nvSpPr>
        <p:spPr>
          <a:xfrm>
            <a:off x="0" y="3110845"/>
            <a:ext cx="10668000" cy="3747155"/>
          </a:xfrm>
        </p:spPr>
        <p:txBody>
          <a:bodyPr>
            <a:normAutofit/>
          </a:bodyPr>
          <a:lstStyle/>
          <a:p>
            <a:pPr marL="342900" indent="-342900" algn="l">
              <a:buFont typeface="Arial" panose="020B0604020202020204" pitchFamily="34" charset="0"/>
              <a:buChar char="•"/>
            </a:pPr>
            <a:r>
              <a:rPr lang="nl-NL" sz="2000" dirty="0" smtClean="0"/>
              <a:t>Continuïteit en ondersteuning tot 2026</a:t>
            </a:r>
          </a:p>
          <a:p>
            <a:pPr marL="342900" indent="-342900" algn="l">
              <a:buFont typeface="Arial" panose="020B0604020202020204" pitchFamily="34" charset="0"/>
              <a:buChar char="•"/>
            </a:pPr>
            <a:r>
              <a:rPr lang="nl-NL" sz="2000" dirty="0" smtClean="0"/>
              <a:t>Stimuleren crossovers en samenwerkingsverbanden met Centrum,- en  Parkmanagement</a:t>
            </a:r>
          </a:p>
          <a:p>
            <a:pPr marL="342900" indent="-342900" algn="l">
              <a:buFont typeface="Arial" panose="020B0604020202020204" pitchFamily="34" charset="0"/>
              <a:buChar char="•"/>
            </a:pPr>
            <a:r>
              <a:rPr lang="nl-NL" sz="2000" dirty="0" smtClean="0"/>
              <a:t>Vergroten bekendheid en mogelijkheden voor trekkingsgerechtigden</a:t>
            </a:r>
          </a:p>
          <a:p>
            <a:pPr marL="342900" indent="-342900" algn="l">
              <a:buFont typeface="Arial" panose="020B0604020202020204" pitchFamily="34" charset="0"/>
              <a:buChar char="•"/>
            </a:pPr>
            <a:endParaRPr lang="nl-NL" sz="2000" dirty="0"/>
          </a:p>
          <a:p>
            <a:pPr marL="342900" indent="-342900" algn="l">
              <a:buFont typeface="Arial" panose="020B0604020202020204" pitchFamily="34" charset="0"/>
              <a:buChar char="•"/>
            </a:pPr>
            <a:endParaRPr lang="nl-NL" sz="2000" dirty="0"/>
          </a:p>
        </p:txBody>
      </p:sp>
      <p:pic>
        <p:nvPicPr>
          <p:cNvPr id="12" name="Afbeelding 11"/>
          <p:cNvPicPr>
            <a:picLocks noChangeAspect="1"/>
          </p:cNvPicPr>
          <p:nvPr/>
        </p:nvPicPr>
        <p:blipFill>
          <a:blip r:embed="rId3"/>
          <a:stretch>
            <a:fillRect/>
          </a:stretch>
        </p:blipFill>
        <p:spPr>
          <a:xfrm>
            <a:off x="1112363" y="4962243"/>
            <a:ext cx="6740165" cy="1762931"/>
          </a:xfrm>
          <a:prstGeom prst="rect">
            <a:avLst/>
          </a:prstGeom>
        </p:spPr>
      </p:pic>
    </p:spTree>
    <p:extLst>
      <p:ext uri="{BB962C8B-B14F-4D97-AF65-F5344CB8AC3E}">
        <p14:creationId xmlns:p14="http://schemas.microsoft.com/office/powerpoint/2010/main" val="25597600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2097732" cy="2419502"/>
            <a:chOff x="0" y="0"/>
            <a:chExt cx="6977692"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772467" y="648624"/>
              <a:ext cx="2205225" cy="1576594"/>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828675" y="542925"/>
            <a:ext cx="6297990" cy="627351"/>
          </a:xfrm>
          <a:prstGeom prst="rect">
            <a:avLst/>
          </a:prstGeom>
          <a:noFill/>
        </p:spPr>
        <p:txBody>
          <a:bodyPr wrap="square" rtlCol="0">
            <a:spAutoFit/>
          </a:bodyPr>
          <a:lstStyle/>
          <a:p>
            <a:pPr lvl="0">
              <a:lnSpc>
                <a:spcPct val="107000"/>
              </a:lnSpc>
              <a:spcAft>
                <a:spcPts val="0"/>
              </a:spcAft>
              <a:buSzPts val="2000"/>
            </a:pPr>
            <a:r>
              <a:rPr lang="nl-NL" sz="3400" b="1" dirty="0" smtClean="0">
                <a:latin typeface="Calibri" panose="020F0502020204030204" pitchFamily="34" charset="0"/>
                <a:ea typeface="Calibri" panose="020F0502020204030204" pitchFamily="34" charset="0"/>
                <a:cs typeface="Times New Roman" panose="02020603050405020304" pitchFamily="18" charset="0"/>
              </a:rPr>
              <a:t>Wijkmanagement Helmond</a:t>
            </a:r>
          </a:p>
        </p:txBody>
      </p:sp>
      <p:sp>
        <p:nvSpPr>
          <p:cNvPr id="3" name="Ondertitel 2"/>
          <p:cNvSpPr>
            <a:spLocks noGrp="1"/>
          </p:cNvSpPr>
          <p:nvPr>
            <p:ph type="subTitle" idx="1"/>
          </p:nvPr>
        </p:nvSpPr>
        <p:spPr>
          <a:xfrm>
            <a:off x="0" y="2554665"/>
            <a:ext cx="10668000" cy="4303336"/>
          </a:xfrm>
        </p:spPr>
        <p:txBody>
          <a:bodyPr>
            <a:normAutofit/>
          </a:bodyPr>
          <a:lstStyle/>
          <a:p>
            <a:pPr marL="342900" indent="-342900" algn="l">
              <a:buFont typeface="Arial" panose="020B0604020202020204" pitchFamily="34" charset="0"/>
              <a:buChar char="•"/>
            </a:pPr>
            <a:endParaRPr lang="nl-NL" sz="2000" dirty="0"/>
          </a:p>
          <a:p>
            <a:pPr marL="342900" indent="-342900" algn="l">
              <a:buFont typeface="Arial" panose="020B0604020202020204" pitchFamily="34" charset="0"/>
              <a:buChar char="•"/>
            </a:pPr>
            <a:endParaRPr lang="nl-NL" sz="2000" dirty="0"/>
          </a:p>
        </p:txBody>
      </p:sp>
      <p:sp>
        <p:nvSpPr>
          <p:cNvPr id="2" name="Rechthoek 1"/>
          <p:cNvSpPr/>
          <p:nvPr/>
        </p:nvSpPr>
        <p:spPr>
          <a:xfrm>
            <a:off x="697584" y="1720839"/>
            <a:ext cx="8446416" cy="4893647"/>
          </a:xfrm>
          <a:prstGeom prst="rect">
            <a:avLst/>
          </a:prstGeom>
        </p:spPr>
        <p:txBody>
          <a:bodyPr wrap="square">
            <a:spAutoFit/>
          </a:bodyPr>
          <a:lstStyle/>
          <a:p>
            <a:endParaRPr lang="nl-NL" dirty="0" smtClean="0"/>
          </a:p>
          <a:p>
            <a:endParaRPr lang="nl-NL" dirty="0"/>
          </a:p>
          <a:p>
            <a:endParaRPr lang="nl-NL" dirty="0" smtClean="0"/>
          </a:p>
          <a:p>
            <a:endParaRPr lang="nl-NL" dirty="0"/>
          </a:p>
          <a:p>
            <a:r>
              <a:rPr lang="nl-NL" sz="2000" dirty="0" smtClean="0"/>
              <a:t>Voorzitter</a:t>
            </a:r>
            <a:r>
              <a:rPr lang="nl-NL" sz="2000" dirty="0"/>
              <a:t>: 		Ad </a:t>
            </a:r>
            <a:r>
              <a:rPr lang="nl-NL" sz="2000" dirty="0" smtClean="0"/>
              <a:t>Klaasen, </a:t>
            </a:r>
            <a:r>
              <a:rPr lang="nl-NL" sz="2000" dirty="0"/>
              <a:t>commercie</a:t>
            </a:r>
          </a:p>
          <a:p>
            <a:r>
              <a:rPr lang="nl-NL" sz="2000" dirty="0"/>
              <a:t>Secretaris: 		Theo de </a:t>
            </a:r>
            <a:r>
              <a:rPr lang="nl-NL" sz="2000" dirty="0" smtClean="0"/>
              <a:t>Veer, </a:t>
            </a:r>
            <a:r>
              <a:rPr lang="nl-NL" sz="2000" dirty="0"/>
              <a:t>cultuur </a:t>
            </a:r>
          </a:p>
          <a:p>
            <a:r>
              <a:rPr lang="nl-NL" sz="2000" dirty="0"/>
              <a:t>Penningmeester: 		Paul </a:t>
            </a:r>
            <a:r>
              <a:rPr lang="nl-NL" sz="2000" dirty="0" smtClean="0"/>
              <a:t>Lambrechts, </a:t>
            </a:r>
            <a:r>
              <a:rPr lang="nl-NL" sz="2000" dirty="0"/>
              <a:t>sport</a:t>
            </a:r>
          </a:p>
          <a:p>
            <a:r>
              <a:rPr lang="nl-NL" sz="2000" dirty="0"/>
              <a:t>Bestuurslid: 		Cor van </a:t>
            </a:r>
            <a:r>
              <a:rPr lang="nl-NL" sz="2000" dirty="0" smtClean="0"/>
              <a:t>Rijsingen, </a:t>
            </a:r>
            <a:r>
              <a:rPr lang="nl-NL" sz="2000" dirty="0"/>
              <a:t>detailhandel</a:t>
            </a:r>
          </a:p>
          <a:p>
            <a:r>
              <a:rPr lang="nl-NL" sz="2000" dirty="0"/>
              <a:t>Bestuurslid: 		Monique van </a:t>
            </a:r>
            <a:r>
              <a:rPr lang="nl-NL" sz="2000" dirty="0" smtClean="0"/>
              <a:t>Ekert, </a:t>
            </a:r>
            <a:r>
              <a:rPr lang="nl-NL" sz="2000" dirty="0"/>
              <a:t>onderwijs</a:t>
            </a:r>
          </a:p>
          <a:p>
            <a:r>
              <a:rPr lang="nl-NL" sz="2000" dirty="0"/>
              <a:t>Bestuurslid: 		Tomas van </a:t>
            </a:r>
            <a:r>
              <a:rPr lang="nl-NL" sz="2000" dirty="0" smtClean="0"/>
              <a:t>Duijnhoven, </a:t>
            </a:r>
            <a:r>
              <a:rPr lang="nl-NL" sz="2000" dirty="0"/>
              <a:t>zorg</a:t>
            </a:r>
          </a:p>
          <a:p>
            <a:r>
              <a:rPr lang="nl-NL" sz="2000" dirty="0"/>
              <a:t>Bestuurslid: 		Maikel </a:t>
            </a:r>
            <a:r>
              <a:rPr lang="nl-NL" sz="2000" dirty="0" smtClean="0"/>
              <a:t>Habraken, agrariërs/buitengebied</a:t>
            </a:r>
            <a:endParaRPr lang="nl-NL" sz="2000" dirty="0"/>
          </a:p>
          <a:p>
            <a:pPr marL="285750" indent="-285750">
              <a:buFont typeface="Arial" panose="020B0604020202020204" pitchFamily="34" charset="0"/>
              <a:buChar char="•"/>
            </a:pPr>
            <a:endParaRPr lang="nl-NL" sz="2000" dirty="0"/>
          </a:p>
          <a:p>
            <a:r>
              <a:rPr lang="nl-NL" sz="2000" dirty="0"/>
              <a:t>Wijkmanager: 		Ingrid Heusschen</a:t>
            </a:r>
          </a:p>
          <a:p>
            <a:endParaRPr lang="nl-NL" sz="2000" dirty="0"/>
          </a:p>
          <a:p>
            <a:r>
              <a:rPr lang="nl-NL" sz="2000" dirty="0" smtClean="0"/>
              <a:t>							               Helmond</a:t>
            </a:r>
            <a:r>
              <a:rPr lang="nl-NL" sz="2000" dirty="0"/>
              <a:t/>
            </a:r>
            <a:br>
              <a:rPr lang="nl-NL" sz="2000" dirty="0"/>
            </a:br>
            <a:r>
              <a:rPr lang="nl-NL" sz="2000" dirty="0" smtClean="0"/>
              <a:t>							   December 2023</a:t>
            </a:r>
            <a:endParaRPr lang="nl-NL" sz="2000" dirty="0"/>
          </a:p>
        </p:txBody>
      </p:sp>
    </p:spTree>
    <p:extLst>
      <p:ext uri="{BB962C8B-B14F-4D97-AF65-F5344CB8AC3E}">
        <p14:creationId xmlns:p14="http://schemas.microsoft.com/office/powerpoint/2010/main" val="2496723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9427" y="-1"/>
            <a:ext cx="12097732" cy="2403836"/>
            <a:chOff x="0" y="0"/>
            <a:chExt cx="6977692"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772467" y="648624"/>
              <a:ext cx="2205225" cy="1576594"/>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828675" y="542925"/>
            <a:ext cx="6297990" cy="1631216"/>
          </a:xfrm>
          <a:prstGeom prst="rect">
            <a:avLst/>
          </a:prstGeom>
          <a:noFill/>
        </p:spPr>
        <p:txBody>
          <a:bodyPr wrap="square" rtlCol="0">
            <a:spAutoFit/>
          </a:bodyPr>
          <a:lstStyle/>
          <a:p>
            <a:pPr algn="l">
              <a:lnSpc>
                <a:spcPts val="4000"/>
              </a:lnSpc>
            </a:pPr>
            <a:endParaRPr lang="nl-NL" sz="3400" b="1" dirty="0" smtClean="0">
              <a:effectLst/>
              <a:ea typeface="Calibri" panose="020F0502020204030204" pitchFamily="34" charset="0"/>
              <a:cs typeface="Calibri" panose="020F0502020204030204" pitchFamily="34" charset="0"/>
            </a:endParaRPr>
          </a:p>
          <a:p>
            <a:pPr algn="l">
              <a:lnSpc>
                <a:spcPts val="4000"/>
              </a:lnSpc>
            </a:pPr>
            <a:r>
              <a:rPr lang="nl-NL" sz="3400" b="1" dirty="0" smtClean="0">
                <a:effectLst/>
                <a:ea typeface="Calibri" panose="020F0502020204030204" pitchFamily="34" charset="0"/>
                <a:cs typeface="Calibri" panose="020F0502020204030204" pitchFamily="34" charset="0"/>
              </a:rPr>
              <a:t>Inhoudsopgave</a:t>
            </a:r>
            <a:endParaRPr lang="nl-NL" sz="3400" b="1" dirty="0">
              <a:effectLst/>
              <a:ea typeface="Calibri" panose="020F0502020204030204" pitchFamily="34" charset="0"/>
              <a:cs typeface="Calibri" panose="020F0502020204030204" pitchFamily="34" charset="0"/>
            </a:endParaRPr>
          </a:p>
          <a:p>
            <a:pPr algn="l">
              <a:lnSpc>
                <a:spcPts val="4000"/>
              </a:lnSpc>
            </a:pPr>
            <a:endParaRPr lang="nl-NL" sz="3400" b="1" dirty="0">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0" name="Tijdelijke aanduiding voor inhoud 9"/>
          <p:cNvSpPr>
            <a:spLocks noGrp="1"/>
          </p:cNvSpPr>
          <p:nvPr>
            <p:ph idx="1"/>
          </p:nvPr>
        </p:nvSpPr>
        <p:spPr>
          <a:xfrm>
            <a:off x="254524" y="2950591"/>
            <a:ext cx="11937476" cy="3907408"/>
          </a:xfrm>
        </p:spPr>
        <p:txBody>
          <a:bodyPr>
            <a:normAutofit/>
          </a:bodyPr>
          <a:lstStyle/>
          <a:p>
            <a:r>
              <a:rPr lang="nl-NL" sz="2000" dirty="0" smtClean="0">
                <a:latin typeface="Calibri" panose="020F0502020204030204" pitchFamily="34" charset="0"/>
                <a:ea typeface="Calibri" panose="020F0502020204030204" pitchFamily="34" charset="0"/>
                <a:cs typeface="Calibri" panose="020F0502020204030204" pitchFamily="34" charset="0"/>
              </a:rPr>
              <a:t>Missie en Visie</a:t>
            </a:r>
          </a:p>
          <a:p>
            <a:r>
              <a:rPr lang="nl-NL" sz="2000" dirty="0" smtClean="0">
                <a:latin typeface="Calibri" panose="020F0502020204030204" pitchFamily="34" charset="0"/>
                <a:ea typeface="Calibri" panose="020F0502020204030204" pitchFamily="34" charset="0"/>
                <a:cs typeface="Calibri" panose="020F0502020204030204" pitchFamily="34" charset="0"/>
              </a:rPr>
              <a:t>Samenwerking</a:t>
            </a:r>
          </a:p>
          <a:p>
            <a:r>
              <a:rPr lang="nl-NL" sz="2000" dirty="0" smtClean="0">
                <a:latin typeface="Calibri" panose="020F0502020204030204" pitchFamily="34" charset="0"/>
                <a:ea typeface="Calibri" panose="020F0502020204030204" pitchFamily="34" charset="0"/>
                <a:cs typeface="Calibri" panose="020F0502020204030204" pitchFamily="34" charset="0"/>
              </a:rPr>
              <a:t>Communicatie</a:t>
            </a:r>
          </a:p>
          <a:p>
            <a:r>
              <a:rPr lang="nl-NL" sz="2000" dirty="0" smtClean="0">
                <a:latin typeface="Calibri" panose="020F0502020204030204" pitchFamily="34" charset="0"/>
                <a:ea typeface="Calibri" panose="020F0502020204030204" pitchFamily="34" charset="0"/>
                <a:cs typeface="Calibri" panose="020F0502020204030204" pitchFamily="34" charset="0"/>
              </a:rPr>
              <a:t>Hoofdopgaves met als </a:t>
            </a:r>
            <a:r>
              <a:rPr lang="nl-NL" sz="2000" smtClean="0">
                <a:latin typeface="Calibri" panose="020F0502020204030204" pitchFamily="34" charset="0"/>
                <a:ea typeface="Calibri" panose="020F0502020204030204" pitchFamily="34" charset="0"/>
                <a:cs typeface="Calibri" panose="020F0502020204030204" pitchFamily="34" charset="0"/>
              </a:rPr>
              <a:t>basis ‘Dynamische verbindingen’</a:t>
            </a:r>
            <a:r>
              <a:rPr lang="nl-NL" sz="2000" dirty="0" smtClean="0">
                <a:latin typeface="Calibri" panose="020F0502020204030204" pitchFamily="34" charset="0"/>
                <a:ea typeface="Calibri" panose="020F0502020204030204" pitchFamily="34" charset="0"/>
                <a:cs typeface="Calibri" panose="020F0502020204030204" pitchFamily="34" charset="0"/>
              </a:rPr>
              <a:t/>
            </a:r>
            <a:br>
              <a:rPr lang="nl-NL" sz="2000" dirty="0" smtClean="0">
                <a:latin typeface="Calibri" panose="020F0502020204030204" pitchFamily="34" charset="0"/>
                <a:ea typeface="Calibri" panose="020F0502020204030204" pitchFamily="34" charset="0"/>
                <a:cs typeface="Calibri" panose="020F0502020204030204" pitchFamily="34" charset="0"/>
              </a:rPr>
            </a:br>
            <a:r>
              <a:rPr lang="nl-NL" sz="2000" dirty="0" smtClean="0">
                <a:latin typeface="Calibri" panose="020F0502020204030204" pitchFamily="34" charset="0"/>
                <a:ea typeface="Calibri" panose="020F0502020204030204" pitchFamily="34" charset="0"/>
                <a:cs typeface="Calibri" panose="020F0502020204030204" pitchFamily="34" charset="0"/>
              </a:rPr>
              <a:t>- Veerkrachtige en inclusieve wijken</a:t>
            </a:r>
            <a:br>
              <a:rPr lang="nl-NL" sz="2000" dirty="0" smtClean="0">
                <a:latin typeface="Calibri" panose="020F0502020204030204" pitchFamily="34" charset="0"/>
                <a:ea typeface="Calibri" panose="020F0502020204030204" pitchFamily="34" charset="0"/>
                <a:cs typeface="Calibri" panose="020F0502020204030204" pitchFamily="34" charset="0"/>
              </a:rPr>
            </a:br>
            <a:r>
              <a:rPr lang="nl-NL" sz="2000" dirty="0" smtClean="0">
                <a:latin typeface="Calibri" panose="020F0502020204030204" pitchFamily="34" charset="0"/>
                <a:ea typeface="Calibri" panose="020F0502020204030204" pitchFamily="34" charset="0"/>
                <a:cs typeface="Calibri" panose="020F0502020204030204" pitchFamily="34" charset="0"/>
              </a:rPr>
              <a:t>- Duurzaam en Veilig</a:t>
            </a:r>
            <a:br>
              <a:rPr lang="nl-NL" sz="2000" dirty="0" smtClean="0">
                <a:latin typeface="Calibri" panose="020F0502020204030204" pitchFamily="34" charset="0"/>
                <a:ea typeface="Calibri" panose="020F0502020204030204" pitchFamily="34" charset="0"/>
                <a:cs typeface="Calibri" panose="020F0502020204030204" pitchFamily="34" charset="0"/>
              </a:rPr>
            </a:br>
            <a:r>
              <a:rPr lang="nl-NL" sz="2000" dirty="0" smtClean="0">
                <a:latin typeface="Calibri" panose="020F0502020204030204" pitchFamily="34" charset="0"/>
                <a:ea typeface="Calibri" panose="020F0502020204030204" pitchFamily="34" charset="0"/>
                <a:cs typeface="Calibri" panose="020F0502020204030204" pitchFamily="34" charset="0"/>
              </a:rPr>
              <a:t>- Economisch vitaal, toekomstbestendig en aantrekkelijk vestigingsklimaat</a:t>
            </a:r>
            <a:endParaRPr lang="nl-NL" sz="2000" dirty="0">
              <a:latin typeface="Calibri" panose="020F0502020204030204" pitchFamily="34" charset="0"/>
              <a:ea typeface="Calibri" panose="020F0502020204030204" pitchFamily="34" charset="0"/>
              <a:cs typeface="Calibri" panose="020F0502020204030204" pitchFamily="34" charset="0"/>
            </a:endParaRPr>
          </a:p>
          <a:p>
            <a:r>
              <a:rPr lang="nl-NL" sz="2000" dirty="0" smtClean="0">
                <a:latin typeface="Calibri" panose="020F0502020204030204" pitchFamily="34" charset="0"/>
                <a:ea typeface="Calibri" panose="020F0502020204030204" pitchFamily="34" charset="0"/>
                <a:cs typeface="Calibri" panose="020F0502020204030204" pitchFamily="34" charset="0"/>
              </a:rPr>
              <a:t>Ondernemersfonds</a:t>
            </a:r>
          </a:p>
          <a:p>
            <a:r>
              <a:rPr lang="nl-NL" sz="2000" dirty="0" smtClean="0">
                <a:latin typeface="Calibri" panose="020F0502020204030204" pitchFamily="34" charset="0"/>
                <a:ea typeface="Calibri" panose="020F0502020204030204" pitchFamily="34" charset="0"/>
                <a:cs typeface="Calibri" panose="020F0502020204030204" pitchFamily="34" charset="0"/>
              </a:rPr>
              <a:t>Begroting 2024 op hoofdlijnen </a:t>
            </a:r>
          </a:p>
          <a:p>
            <a:endParaRPr lang="nl-NL" dirty="0" smtClean="0"/>
          </a:p>
          <a:p>
            <a:pPr marL="0" indent="0">
              <a:buNone/>
            </a:pPr>
            <a:endParaRPr lang="nl-NL" dirty="0" smtClean="0"/>
          </a:p>
          <a:p>
            <a:endParaRPr lang="nl-NL" dirty="0"/>
          </a:p>
        </p:txBody>
      </p:sp>
    </p:spTree>
    <p:extLst>
      <p:ext uri="{BB962C8B-B14F-4D97-AF65-F5344CB8AC3E}">
        <p14:creationId xmlns:p14="http://schemas.microsoft.com/office/powerpoint/2010/main" val="260339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1242492" cy="2564092"/>
            <a:chOff x="0" y="0"/>
            <a:chExt cx="6484409" cy="2392330"/>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996752" y="59731"/>
              <a:ext cx="1487657" cy="2332599"/>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913517" y="486365"/>
            <a:ext cx="6297990" cy="1118255"/>
          </a:xfrm>
          <a:prstGeom prst="rect">
            <a:avLst/>
          </a:prstGeom>
          <a:noFill/>
        </p:spPr>
        <p:txBody>
          <a:bodyPr wrap="square" rtlCol="0">
            <a:spAutoFit/>
          </a:bodyPr>
          <a:lstStyle/>
          <a:p>
            <a:pPr algn="l">
              <a:lnSpc>
                <a:spcPts val="4000"/>
              </a:lnSpc>
            </a:pPr>
            <a:r>
              <a:rPr lang="nl-NL" sz="2800" b="1" dirty="0" smtClean="0">
                <a:solidFill>
                  <a:srgbClr val="7030A0"/>
                </a:solidFill>
                <a:effectLst/>
                <a:latin typeface="Corbel" panose="020B0503020204020204" pitchFamily="34" charset="0"/>
                <a:ea typeface="Corbel" panose="020B0503020204020204" pitchFamily="34" charset="0"/>
                <a:cs typeface="Times New Roman" panose="02020603050405020304" pitchFamily="18" charset="0"/>
              </a:rPr>
              <a:t>					</a:t>
            </a:r>
            <a:endParaRPr lang="nl-NL" sz="2800" b="1" dirty="0">
              <a:solidFill>
                <a:srgbClr val="7030A0"/>
              </a:solidFill>
              <a:effectLst/>
              <a:latin typeface="Corbel" panose="020B0503020204020204" pitchFamily="34" charset="0"/>
              <a:ea typeface="Corbel" panose="020B0503020204020204" pitchFamily="34" charset="0"/>
              <a:cs typeface="Times New Roman" panose="02020603050405020304" pitchFamily="18" charset="0"/>
            </a:endParaRPr>
          </a:p>
          <a:p>
            <a:pPr algn="l">
              <a:lnSpc>
                <a:spcPts val="4000"/>
              </a:lnSpc>
            </a:pPr>
            <a:r>
              <a:rPr lang="nl-NL" sz="3400" b="1" dirty="0" smtClean="0">
                <a:effectLst/>
                <a:latin typeface="Calibri" panose="020F0502020204030204" pitchFamily="34" charset="0"/>
                <a:ea typeface="Calibri" panose="020F0502020204030204" pitchFamily="34" charset="0"/>
                <a:cs typeface="Calibri" panose="020F0502020204030204" pitchFamily="34" charset="0"/>
              </a:rPr>
              <a:t>Missie Visie Kernwaarden</a:t>
            </a:r>
            <a:endParaRPr lang="nl-NL" sz="3400"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 name="Rechthoek 1"/>
          <p:cNvSpPr/>
          <p:nvPr/>
        </p:nvSpPr>
        <p:spPr>
          <a:xfrm>
            <a:off x="235670" y="1021413"/>
            <a:ext cx="11956330" cy="5786199"/>
          </a:xfrm>
          <a:prstGeom prst="rect">
            <a:avLst/>
          </a:prstGeom>
        </p:spPr>
        <p:txBody>
          <a:bodyPr wrap="square">
            <a:spAutoFit/>
          </a:bodyPr>
          <a:lstStyle/>
          <a:p>
            <a:endParaRPr lang="nl-NL" b="1" dirty="0" smtClean="0"/>
          </a:p>
          <a:p>
            <a:endParaRPr lang="nl-NL" b="1" dirty="0"/>
          </a:p>
          <a:p>
            <a:endParaRPr lang="nl-NL" b="1" dirty="0" smtClean="0"/>
          </a:p>
          <a:p>
            <a:endParaRPr lang="nl-NL" b="1" dirty="0"/>
          </a:p>
          <a:p>
            <a:endParaRPr lang="nl-NL" b="1" dirty="0" smtClean="0"/>
          </a:p>
          <a:p>
            <a:r>
              <a:rPr lang="nl-NL" sz="2000" b="1" dirty="0" smtClean="0"/>
              <a:t>Onze missie</a:t>
            </a:r>
            <a:endParaRPr lang="nl-NL" sz="2000" dirty="0" smtClean="0"/>
          </a:p>
          <a:p>
            <a:r>
              <a:rPr lang="nl-NL" sz="2000" dirty="0" smtClean="0"/>
              <a:t>Wijkmanagement Helmond draagt bij aan een aantrekkelijk en toekomstbestendig klimaat in de wijken van Helmond en draagt bij aan de verbetering van </a:t>
            </a:r>
            <a:r>
              <a:rPr lang="nl-NL" sz="2000" dirty="0" err="1" smtClean="0"/>
              <a:t>ondernemersschap</a:t>
            </a:r>
            <a:r>
              <a:rPr lang="nl-NL" sz="2000" dirty="0" smtClean="0"/>
              <a:t>, leefbaarheid én samenwerking in de diverse wijken.</a:t>
            </a:r>
          </a:p>
          <a:p>
            <a:r>
              <a:rPr lang="nl-NL" sz="2000" dirty="0" smtClean="0"/>
              <a:t> </a:t>
            </a:r>
          </a:p>
          <a:p>
            <a:r>
              <a:rPr lang="nl-NL" sz="2000" b="1" dirty="0" smtClean="0"/>
              <a:t>Onze visie</a:t>
            </a:r>
            <a:br>
              <a:rPr lang="nl-NL" sz="2000" b="1" dirty="0" smtClean="0"/>
            </a:br>
            <a:r>
              <a:rPr lang="nl-NL" sz="2000" dirty="0" smtClean="0"/>
              <a:t>Met het verenigingen van de verschillende sectoren in de wijken van Helmond, geeft Wijkmanagement Helmond meerwaarde door dynamische verbindingen te leggen en relevante samenwerkende partners in de wijken te stimuleren, coördineren en optimaliseren met als uitgangspunt: van, voor en door trekkingsgerechtigden verenigd in Stichting Wijkmanagement Helmond. </a:t>
            </a:r>
          </a:p>
          <a:p>
            <a:r>
              <a:rPr lang="nl-NL" sz="2000" b="1" dirty="0" smtClean="0"/>
              <a:t/>
            </a:r>
            <a:br>
              <a:rPr lang="nl-NL" sz="2000" b="1" dirty="0" smtClean="0"/>
            </a:br>
            <a:r>
              <a:rPr lang="nl-NL" sz="2000" b="1" dirty="0" smtClean="0"/>
              <a:t>Onze kernwaarden</a:t>
            </a:r>
            <a:endParaRPr lang="nl-NL" sz="2000" dirty="0" smtClean="0"/>
          </a:p>
          <a:p>
            <a:r>
              <a:rPr lang="nl-NL" sz="2000" dirty="0" smtClean="0"/>
              <a:t>Verbinden, faciliteren, stimuleren en samenwerken. </a:t>
            </a:r>
            <a:br>
              <a:rPr lang="nl-NL" sz="2000" dirty="0" smtClean="0"/>
            </a:br>
            <a:r>
              <a:rPr lang="nl-NL" sz="2000" b="1" dirty="0" smtClean="0">
                <a:solidFill>
                  <a:srgbClr val="FF0000"/>
                </a:solidFill>
              </a:rPr>
              <a:t>WMH is de belangenbehartiger en het aanspreekpunt van de trekkingsgerechtigden in de Helmondse wijken. </a:t>
            </a:r>
            <a:endParaRPr lang="nl-NL" sz="2000" b="1" dirty="0">
              <a:solidFill>
                <a:srgbClr val="FF0000"/>
              </a:solidFill>
            </a:endParaRPr>
          </a:p>
        </p:txBody>
      </p:sp>
    </p:spTree>
    <p:extLst>
      <p:ext uri="{BB962C8B-B14F-4D97-AF65-F5344CB8AC3E}">
        <p14:creationId xmlns:p14="http://schemas.microsoft.com/office/powerpoint/2010/main" val="4249336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2097732" cy="2419502"/>
            <a:chOff x="0" y="0"/>
            <a:chExt cx="6977692"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772467" y="648624"/>
              <a:ext cx="2205225" cy="1576594"/>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828675" y="542925"/>
            <a:ext cx="6297990" cy="1118255"/>
          </a:xfrm>
          <a:prstGeom prst="rect">
            <a:avLst/>
          </a:prstGeom>
          <a:noFill/>
        </p:spPr>
        <p:txBody>
          <a:bodyPr wrap="square" rtlCol="0">
            <a:spAutoFit/>
          </a:bodyPr>
          <a:lstStyle/>
          <a:p>
            <a:pPr algn="l">
              <a:lnSpc>
                <a:spcPts val="4000"/>
              </a:lnSpc>
            </a:pPr>
            <a:endParaRPr lang="nl-NL" sz="2800" b="1" dirty="0">
              <a:solidFill>
                <a:srgbClr val="7030A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4000"/>
              </a:lnSpc>
            </a:pPr>
            <a:r>
              <a:rPr lang="nl-NL" sz="3400" b="1" dirty="0" smtClean="0">
                <a:effectLst/>
                <a:ea typeface="Calibri" panose="020F0502020204030204" pitchFamily="34" charset="0"/>
                <a:cs typeface="Calibri" panose="020F0502020204030204" pitchFamily="34" charset="0"/>
              </a:rPr>
              <a:t>Samenwerking</a:t>
            </a:r>
            <a:endParaRPr lang="nl-NL" sz="3400" b="1" dirty="0">
              <a:effectLst/>
              <a:ea typeface="Calibri" panose="020F0502020204030204" pitchFamily="34" charset="0"/>
              <a:cs typeface="Calibri" panose="020F0502020204030204" pitchFamily="34" charset="0"/>
            </a:endParaRPr>
          </a:p>
        </p:txBody>
      </p:sp>
      <p:sp>
        <p:nvSpPr>
          <p:cNvPr id="3" name="Rechthoek 2"/>
          <p:cNvSpPr/>
          <p:nvPr/>
        </p:nvSpPr>
        <p:spPr>
          <a:xfrm>
            <a:off x="216816" y="-218152"/>
            <a:ext cx="11896626" cy="7201972"/>
          </a:xfrm>
          <a:prstGeom prst="rect">
            <a:avLst/>
          </a:prstGeom>
        </p:spPr>
        <p:txBody>
          <a:bodyPr wrap="square">
            <a:spAutoFit/>
          </a:bodyPr>
          <a:lstStyle/>
          <a:p>
            <a:endParaRPr lang="nl-NL" b="1" dirty="0" smtClean="0"/>
          </a:p>
          <a:p>
            <a:endParaRPr lang="nl-NL" b="1" dirty="0"/>
          </a:p>
          <a:p>
            <a:r>
              <a:rPr lang="nl-NL" b="1" dirty="0" smtClean="0"/>
              <a:t>				</a:t>
            </a:r>
          </a:p>
          <a:p>
            <a:r>
              <a:rPr lang="nl-NL" b="1" dirty="0" smtClean="0"/>
              <a:t>							</a:t>
            </a:r>
          </a:p>
          <a:p>
            <a:endParaRPr lang="nl-NL" b="1" dirty="0" smtClean="0"/>
          </a:p>
          <a:p>
            <a:endParaRPr lang="nl-NL" b="1" dirty="0" smtClean="0"/>
          </a:p>
          <a:p>
            <a:endParaRPr lang="nl-NL" b="1" dirty="0" smtClean="0"/>
          </a:p>
          <a:p>
            <a:endParaRPr lang="nl-NL" b="1" dirty="0" smtClean="0"/>
          </a:p>
          <a:p>
            <a:endParaRPr lang="nl-NL" b="1" dirty="0"/>
          </a:p>
          <a:p>
            <a:r>
              <a:rPr lang="nl-NL" sz="2000" b="1" dirty="0" smtClean="0"/>
              <a:t/>
            </a:r>
            <a:br>
              <a:rPr lang="nl-NL" sz="2000" b="1" dirty="0" smtClean="0"/>
            </a:br>
            <a:r>
              <a:rPr lang="nl-NL" sz="2000" b="1" dirty="0" smtClean="0"/>
              <a:t>Trekkingsgerechtigden in alle Helmondse wijken</a:t>
            </a:r>
          </a:p>
          <a:p>
            <a:pPr marL="285750" indent="-285750">
              <a:buFont typeface="Arial" panose="020B0604020202020204" pitchFamily="34" charset="0"/>
              <a:buChar char="•"/>
            </a:pPr>
            <a:r>
              <a:rPr lang="nl-NL" sz="2000" dirty="0" smtClean="0"/>
              <a:t>WMH is van, voor en door de trekkingsgerechtigden. </a:t>
            </a:r>
            <a:r>
              <a:rPr lang="nl-NL" sz="2000" dirty="0"/>
              <a:t/>
            </a:r>
            <a:br>
              <a:rPr lang="nl-NL" sz="2000" dirty="0"/>
            </a:br>
            <a:endParaRPr lang="nl-NL" sz="2000" dirty="0" smtClean="0"/>
          </a:p>
          <a:p>
            <a:r>
              <a:rPr lang="nl-NL" sz="2000" b="1" dirty="0" smtClean="0"/>
              <a:t>Ondernemers Fonds Helmond</a:t>
            </a:r>
          </a:p>
          <a:p>
            <a:pPr marL="285750" indent="-285750">
              <a:buFont typeface="Arial" panose="020B0604020202020204" pitchFamily="34" charset="0"/>
              <a:buChar char="•"/>
            </a:pPr>
            <a:r>
              <a:rPr lang="nl-NL" sz="2000" dirty="0" smtClean="0"/>
              <a:t>Intensieve samenwerking met Centrummanagement en Parkmanagement: delen kennis(sen), delen van strategische, tactische en operationele kennis, crossovers, elkaar inspireren en hulp bieden </a:t>
            </a:r>
          </a:p>
          <a:p>
            <a:pPr marL="285750" indent="-285750">
              <a:buFont typeface="Arial" panose="020B0604020202020204" pitchFamily="34" charset="0"/>
              <a:buChar char="•"/>
            </a:pPr>
            <a:r>
              <a:rPr lang="nl-NL" sz="2000" dirty="0" smtClean="0"/>
              <a:t>Vergroten bekendheid en mogelijkheden voor georganiseerde ondernemers</a:t>
            </a:r>
          </a:p>
          <a:p>
            <a:pPr marL="285750" indent="-285750">
              <a:buFont typeface="Arial" panose="020B0604020202020204" pitchFamily="34" charset="0"/>
              <a:buChar char="•"/>
            </a:pPr>
            <a:endParaRPr lang="nl-NL" sz="2000" dirty="0"/>
          </a:p>
          <a:p>
            <a:r>
              <a:rPr lang="nl-NL" sz="2000" b="1" dirty="0"/>
              <a:t>Gemeente</a:t>
            </a:r>
            <a:endParaRPr lang="nl-NL" sz="2000" dirty="0"/>
          </a:p>
          <a:p>
            <a:pPr marL="285750" indent="-285750">
              <a:buFont typeface="Arial" panose="020B0604020202020204" pitchFamily="34" charset="0"/>
              <a:buChar char="•"/>
            </a:pPr>
            <a:r>
              <a:rPr lang="nl-NL" sz="2000" dirty="0"/>
              <a:t>Structureel overleg bestuurlijk en ambtelijk </a:t>
            </a:r>
          </a:p>
          <a:p>
            <a:pPr marL="285750" indent="-285750">
              <a:buFont typeface="Arial" panose="020B0604020202020204" pitchFamily="34" charset="0"/>
              <a:buChar char="•"/>
            </a:pPr>
            <a:r>
              <a:rPr lang="nl-NL" sz="2000" dirty="0"/>
              <a:t>Mede-invulling geven aan de ontwikkeling van </a:t>
            </a:r>
            <a:r>
              <a:rPr lang="nl-NL" sz="2000" dirty="0" err="1"/>
              <a:t>visie-en</a:t>
            </a:r>
            <a:r>
              <a:rPr lang="nl-NL" sz="2000" dirty="0"/>
              <a:t> beleidsstukken (horeca, </a:t>
            </a:r>
            <a:r>
              <a:rPr lang="nl-NL" sz="2000" dirty="0" err="1"/>
              <a:t>detailhandelbeleid</a:t>
            </a:r>
            <a:r>
              <a:rPr lang="nl-NL" sz="2000" dirty="0"/>
              <a:t>, standplaatsenbeleid, </a:t>
            </a:r>
            <a:r>
              <a:rPr lang="nl-NL" sz="2000" dirty="0" err="1"/>
              <a:t>mobiliteitsvisie</a:t>
            </a:r>
            <a:r>
              <a:rPr lang="nl-NL" sz="2000" dirty="0"/>
              <a:t> etc.)</a:t>
            </a:r>
          </a:p>
          <a:p>
            <a:pPr marL="285750" indent="-285750">
              <a:buFont typeface="Arial" panose="020B0604020202020204" pitchFamily="34" charset="0"/>
              <a:buChar char="•"/>
            </a:pPr>
            <a:r>
              <a:rPr lang="nl-NL" sz="2000" dirty="0"/>
              <a:t>Wijkschouw en Wijkenbezoek met wethouder en accountmanager economische zaken</a:t>
            </a:r>
          </a:p>
          <a:p>
            <a:pPr marL="285750" indent="-285750">
              <a:buFont typeface="Arial" panose="020B0604020202020204" pitchFamily="34" charset="0"/>
              <a:buChar char="•"/>
            </a:pPr>
            <a:endParaRPr lang="nl-NL" sz="2000" dirty="0" smtClean="0"/>
          </a:p>
        </p:txBody>
      </p:sp>
    </p:spTree>
    <p:extLst>
      <p:ext uri="{BB962C8B-B14F-4D97-AF65-F5344CB8AC3E}">
        <p14:creationId xmlns:p14="http://schemas.microsoft.com/office/powerpoint/2010/main" val="3089741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1180190" cy="2534222"/>
            <a:chOff x="0" y="0"/>
            <a:chExt cx="6448475" cy="2364461"/>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023939" y="60088"/>
              <a:ext cx="1424536" cy="2304373"/>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809821" y="599485"/>
            <a:ext cx="6297990" cy="1118255"/>
          </a:xfrm>
          <a:prstGeom prst="rect">
            <a:avLst/>
          </a:prstGeom>
          <a:noFill/>
        </p:spPr>
        <p:txBody>
          <a:bodyPr wrap="square" rtlCol="0">
            <a:spAutoFit/>
          </a:bodyPr>
          <a:lstStyle/>
          <a:p>
            <a:pPr algn="l">
              <a:lnSpc>
                <a:spcPts val="4000"/>
              </a:lnSpc>
            </a:pPr>
            <a:endParaRPr lang="nl-NL" sz="2800" b="1" dirty="0">
              <a:solidFill>
                <a:srgbClr val="7030A0"/>
              </a:solidFill>
              <a:effectLst/>
              <a:latin typeface="Corbel" panose="020B0503020204020204" pitchFamily="34" charset="0"/>
              <a:ea typeface="Corbel" panose="020B0503020204020204" pitchFamily="34" charset="0"/>
              <a:cs typeface="Times New Roman" panose="02020603050405020304" pitchFamily="18" charset="0"/>
            </a:endParaRPr>
          </a:p>
          <a:p>
            <a:pPr algn="l">
              <a:lnSpc>
                <a:spcPts val="4000"/>
              </a:lnSpc>
            </a:pPr>
            <a:r>
              <a:rPr lang="nl-NL" sz="3500" b="1" dirty="0" smtClean="0">
                <a:effectLst/>
                <a:latin typeface="Calibri" panose="020F0502020204030204" pitchFamily="34" charset="0"/>
                <a:ea typeface="Calibri" panose="020F0502020204030204" pitchFamily="34" charset="0"/>
                <a:cs typeface="Calibri" panose="020F0502020204030204" pitchFamily="34" charset="0"/>
              </a:rPr>
              <a:t>Samenwerking -2-</a:t>
            </a:r>
            <a:endParaRPr lang="nl-NL" sz="3500"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hthoek 2"/>
          <p:cNvSpPr/>
          <p:nvPr/>
        </p:nvSpPr>
        <p:spPr>
          <a:xfrm>
            <a:off x="188536" y="464918"/>
            <a:ext cx="12003463" cy="6586418"/>
          </a:xfrm>
          <a:prstGeom prst="rect">
            <a:avLst/>
          </a:prstGeom>
        </p:spPr>
        <p:txBody>
          <a:bodyPr wrap="square">
            <a:spAutoFit/>
          </a:bodyPr>
          <a:lstStyle/>
          <a:p>
            <a:endParaRPr lang="nl-NL" b="1" dirty="0" smtClean="0"/>
          </a:p>
          <a:p>
            <a:endParaRPr lang="nl-NL" b="1" dirty="0"/>
          </a:p>
          <a:p>
            <a:endParaRPr lang="nl-NL" b="1" dirty="0" smtClean="0"/>
          </a:p>
          <a:p>
            <a:endParaRPr lang="nl-NL" b="1" dirty="0"/>
          </a:p>
          <a:p>
            <a:endParaRPr lang="nl-NL" b="1" dirty="0" smtClean="0"/>
          </a:p>
          <a:p>
            <a:endParaRPr lang="nl-NL" b="1" dirty="0"/>
          </a:p>
          <a:p>
            <a:endParaRPr lang="nl-NL" b="1" dirty="0" smtClean="0"/>
          </a:p>
          <a:p>
            <a:r>
              <a:rPr lang="nl-NL" sz="2000" b="1" dirty="0" smtClean="0">
                <a:latin typeface="Calibri" panose="020F0502020204030204" pitchFamily="34" charset="0"/>
                <a:ea typeface="Calibri" panose="020F0502020204030204" pitchFamily="34" charset="0"/>
                <a:cs typeface="Calibri" panose="020F0502020204030204" pitchFamily="34" charset="0"/>
              </a:rPr>
              <a:t>Retail Platform Brabant, De Nieuwe Winkelstraat, Centrum Management Academy </a:t>
            </a:r>
          </a:p>
          <a:p>
            <a:pPr marL="285750" indent="-285750">
              <a:buFont typeface="Arial" panose="020B0604020202020204" pitchFamily="34" charset="0"/>
              <a:buChar char="•"/>
            </a:pPr>
            <a:r>
              <a:rPr lang="nl-NL" sz="2000" dirty="0" smtClean="0">
                <a:latin typeface="Calibri" panose="020F0502020204030204" pitchFamily="34" charset="0"/>
                <a:ea typeface="Calibri" panose="020F0502020204030204" pitchFamily="34" charset="0"/>
                <a:cs typeface="Calibri" panose="020F0502020204030204" pitchFamily="34" charset="0"/>
              </a:rPr>
              <a:t>Delen van strategische, tactische en operationele kennis m.b.t. centrum-en </a:t>
            </a:r>
            <a:r>
              <a:rPr lang="nl-NL" sz="2000" dirty="0" err="1" smtClean="0">
                <a:latin typeface="Calibri" panose="020F0502020204030204" pitchFamily="34" charset="0"/>
                <a:ea typeface="Calibri" panose="020F0502020204030204" pitchFamily="34" charset="0"/>
                <a:cs typeface="Calibri" panose="020F0502020204030204" pitchFamily="34" charset="0"/>
              </a:rPr>
              <a:t>wijkmanagement</a:t>
            </a:r>
            <a:r>
              <a:rPr lang="nl-NL" sz="2000" dirty="0" smtClean="0">
                <a:latin typeface="Calibri" panose="020F0502020204030204" pitchFamily="34" charset="0"/>
                <a:ea typeface="Calibri" panose="020F0502020204030204" pitchFamily="34" charset="0"/>
                <a:cs typeface="Calibri" panose="020F0502020204030204" pitchFamily="34" charset="0"/>
              </a:rPr>
              <a:t>. </a:t>
            </a:r>
          </a:p>
          <a:p>
            <a:r>
              <a:rPr lang="nl-NL" sz="2000" b="1" dirty="0" smtClean="0">
                <a:latin typeface="Calibri" panose="020F0502020204030204" pitchFamily="34" charset="0"/>
                <a:ea typeface="Calibri" panose="020F0502020204030204" pitchFamily="34" charset="0"/>
                <a:cs typeface="Calibri" panose="020F0502020204030204" pitchFamily="34" charset="0"/>
              </a:rPr>
              <a:t/>
            </a:r>
            <a:br>
              <a:rPr lang="nl-NL" sz="2000" b="1" dirty="0" smtClean="0">
                <a:latin typeface="Calibri" panose="020F0502020204030204" pitchFamily="34" charset="0"/>
                <a:ea typeface="Calibri" panose="020F0502020204030204" pitchFamily="34" charset="0"/>
                <a:cs typeface="Calibri" panose="020F0502020204030204" pitchFamily="34" charset="0"/>
              </a:rPr>
            </a:br>
            <a:r>
              <a:rPr lang="nl-NL" sz="2000" b="1" dirty="0" smtClean="0">
                <a:latin typeface="Calibri" panose="020F0502020204030204" pitchFamily="34" charset="0"/>
                <a:ea typeface="Calibri" panose="020F0502020204030204" pitchFamily="34" charset="0"/>
                <a:cs typeface="Calibri" panose="020F0502020204030204" pitchFamily="34" charset="0"/>
              </a:rPr>
              <a:t>Platform wijkontwikkeling</a:t>
            </a:r>
          </a:p>
          <a:p>
            <a:pPr marL="285750" indent="-285750">
              <a:buFont typeface="Arial" panose="020B0604020202020204" pitchFamily="34" charset="0"/>
              <a:buChar char="•"/>
            </a:pPr>
            <a:r>
              <a:rPr lang="nl-NL" sz="2000" dirty="0" smtClean="0">
                <a:latin typeface="Calibri" panose="020F0502020204030204" pitchFamily="34" charset="0"/>
                <a:ea typeface="Calibri" panose="020F0502020204030204" pitchFamily="34" charset="0"/>
                <a:cs typeface="Calibri" panose="020F0502020204030204" pitchFamily="34" charset="0"/>
              </a:rPr>
              <a:t>Sparringpartner van stakeholders in de Helmondse wijken met extra aandacht voor Platform Wijkontwikkeling Binnenstad</a:t>
            </a:r>
          </a:p>
          <a:p>
            <a:pPr marL="285750" indent="-285750">
              <a:buFont typeface="Arial" panose="020B0604020202020204" pitchFamily="34" charset="0"/>
              <a:buChar char="•"/>
            </a:pPr>
            <a:endParaRPr lang="nl-NL" sz="2000" dirty="0" smtClean="0">
              <a:latin typeface="Calibri" panose="020F0502020204030204" pitchFamily="34" charset="0"/>
              <a:ea typeface="Calibri" panose="020F0502020204030204" pitchFamily="34" charset="0"/>
              <a:cs typeface="Calibri" panose="020F0502020204030204" pitchFamily="34" charset="0"/>
            </a:endParaRPr>
          </a:p>
          <a:p>
            <a:r>
              <a:rPr lang="nl-NL" sz="2000" b="1" dirty="0" smtClean="0">
                <a:latin typeface="Calibri" panose="020F0502020204030204" pitchFamily="34" charset="0"/>
                <a:ea typeface="Calibri" panose="020F0502020204030204" pitchFamily="34" charset="0"/>
                <a:cs typeface="Calibri" panose="020F0502020204030204" pitchFamily="34" charset="0"/>
              </a:rPr>
              <a:t>Stuurgroep winkeliers- en ondernemersverenigingen</a:t>
            </a:r>
          </a:p>
          <a:p>
            <a:pPr marL="285750" indent="-285750">
              <a:buFont typeface="Arial" panose="020B0604020202020204" pitchFamily="34" charset="0"/>
              <a:buChar char="•"/>
            </a:pPr>
            <a:r>
              <a:rPr lang="nl-NL" sz="2000" dirty="0" smtClean="0">
                <a:latin typeface="Calibri" panose="020F0502020204030204" pitchFamily="34" charset="0"/>
                <a:ea typeface="Calibri" panose="020F0502020204030204" pitchFamily="34" charset="0"/>
                <a:cs typeface="Calibri" panose="020F0502020204030204" pitchFamily="34" charset="0"/>
              </a:rPr>
              <a:t>Op initiatief van WMH elk kwartaal een bijeenkomst met relevante onderwerpen gericht op kennisdeling en inspiratie.</a:t>
            </a:r>
          </a:p>
          <a:p>
            <a:pPr marL="285750" indent="-285750">
              <a:buFont typeface="Arial" panose="020B0604020202020204" pitchFamily="34" charset="0"/>
              <a:buChar char="•"/>
            </a:pPr>
            <a:endParaRPr lang="nl-NL" sz="2000" dirty="0" smtClean="0">
              <a:latin typeface="Calibri" panose="020F0502020204030204" pitchFamily="34" charset="0"/>
              <a:ea typeface="Calibri" panose="020F0502020204030204" pitchFamily="34" charset="0"/>
              <a:cs typeface="Calibri" panose="020F0502020204030204" pitchFamily="34" charset="0"/>
            </a:endParaRPr>
          </a:p>
          <a:p>
            <a:r>
              <a:rPr lang="nl-NL" sz="2000" b="1" dirty="0" smtClean="0">
                <a:latin typeface="Calibri" panose="020F0502020204030204" pitchFamily="34" charset="0"/>
                <a:ea typeface="Calibri" panose="020F0502020204030204" pitchFamily="34" charset="0"/>
                <a:cs typeface="Calibri" panose="020F0502020204030204" pitchFamily="34" charset="0"/>
              </a:rPr>
              <a:t>Helmond Start </a:t>
            </a:r>
            <a:r>
              <a:rPr lang="nl-NL" sz="2000" dirty="0" smtClean="0">
                <a:latin typeface="Calibri" panose="020F0502020204030204" pitchFamily="34" charset="0"/>
                <a:ea typeface="Calibri" panose="020F0502020204030204" pitchFamily="34" charset="0"/>
                <a:cs typeface="Calibri" panose="020F0502020204030204" pitchFamily="34" charset="0"/>
              </a:rPr>
              <a:t>Bezoeken van de activiteiten van Helmond Start en het leggen van dynamische verbindingen</a:t>
            </a:r>
            <a:br>
              <a:rPr lang="nl-NL" sz="2000" dirty="0" smtClean="0">
                <a:latin typeface="Calibri" panose="020F0502020204030204" pitchFamily="34" charset="0"/>
                <a:ea typeface="Calibri" panose="020F0502020204030204" pitchFamily="34" charset="0"/>
                <a:cs typeface="Calibri" panose="020F0502020204030204" pitchFamily="34" charset="0"/>
              </a:rPr>
            </a:br>
            <a:r>
              <a:rPr lang="nl-NL" sz="2000" b="1" dirty="0" smtClean="0">
                <a:latin typeface="Calibri" panose="020F0502020204030204" pitchFamily="34" charset="0"/>
                <a:ea typeface="Calibri" panose="020F0502020204030204" pitchFamily="34" charset="0"/>
                <a:cs typeface="Calibri" panose="020F0502020204030204" pitchFamily="34" charset="0"/>
              </a:rPr>
              <a:t>Boost (leven lang leren en ontwikkelen)</a:t>
            </a:r>
          </a:p>
          <a:p>
            <a:r>
              <a:rPr lang="nl-NL" sz="2000" b="1" dirty="0" smtClean="0"/>
              <a:t>Wijkraden en Wijkadviseurs gemeente Helmond, Vastgoed-eigenaren</a:t>
            </a:r>
            <a:r>
              <a:rPr lang="nl-NL" b="1" dirty="0" smtClean="0">
                <a:solidFill>
                  <a:srgbClr val="FF0000"/>
                </a:solidFill>
              </a:rPr>
              <a:t/>
            </a:r>
            <a:br>
              <a:rPr lang="nl-NL" b="1" dirty="0" smtClean="0">
                <a:solidFill>
                  <a:srgbClr val="FF0000"/>
                </a:solidFill>
              </a:rPr>
            </a:br>
            <a:endParaRPr lang="nl-NL" b="1" dirty="0" smtClean="0">
              <a:solidFill>
                <a:srgbClr val="FF0000"/>
              </a:solidFill>
            </a:endParaRPr>
          </a:p>
        </p:txBody>
      </p:sp>
    </p:spTree>
    <p:extLst>
      <p:ext uri="{BB962C8B-B14F-4D97-AF65-F5344CB8AC3E}">
        <p14:creationId xmlns:p14="http://schemas.microsoft.com/office/powerpoint/2010/main" val="4151139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1811913" cy="2419502"/>
            <a:chOff x="0" y="0"/>
            <a:chExt cx="6812838"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000542" y="536515"/>
              <a:ext cx="1812296" cy="1688702"/>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875809" y="533499"/>
            <a:ext cx="6297990" cy="1118255"/>
          </a:xfrm>
          <a:prstGeom prst="rect">
            <a:avLst/>
          </a:prstGeom>
          <a:noFill/>
        </p:spPr>
        <p:txBody>
          <a:bodyPr wrap="square" rtlCol="0">
            <a:spAutoFit/>
          </a:bodyPr>
          <a:lstStyle/>
          <a:p>
            <a:pPr algn="l">
              <a:lnSpc>
                <a:spcPts val="4000"/>
              </a:lnSpc>
            </a:pPr>
            <a:endParaRPr lang="nl-NL" sz="2800" b="1" dirty="0">
              <a:solidFill>
                <a:srgbClr val="7030A0"/>
              </a:solidFill>
              <a:effectLst/>
              <a:latin typeface="Corbel" panose="020B0503020204020204" pitchFamily="34" charset="0"/>
              <a:ea typeface="Corbel" panose="020B0503020204020204" pitchFamily="34" charset="0"/>
              <a:cs typeface="Times New Roman" panose="02020603050405020304" pitchFamily="18" charset="0"/>
            </a:endParaRPr>
          </a:p>
          <a:p>
            <a:pPr algn="l">
              <a:lnSpc>
                <a:spcPts val="4000"/>
              </a:lnSpc>
            </a:pPr>
            <a:r>
              <a:rPr lang="nl-NL" sz="3400" b="1" dirty="0" smtClean="0">
                <a:effectLst/>
                <a:latin typeface="Calibri" panose="020F0502020204030204" pitchFamily="34" charset="0"/>
                <a:ea typeface="Calibri" panose="020F0502020204030204" pitchFamily="34" charset="0"/>
                <a:cs typeface="Calibri" panose="020F0502020204030204" pitchFamily="34" charset="0"/>
              </a:rPr>
              <a:t>Communicatie</a:t>
            </a:r>
            <a:endParaRPr lang="nl-NL" sz="3400"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1" name="Rechthoek 10"/>
          <p:cNvSpPr/>
          <p:nvPr/>
        </p:nvSpPr>
        <p:spPr>
          <a:xfrm>
            <a:off x="103694" y="961535"/>
            <a:ext cx="12088305" cy="5916107"/>
          </a:xfrm>
          <a:prstGeom prst="rect">
            <a:avLst/>
          </a:prstGeom>
        </p:spPr>
        <p:txBody>
          <a:bodyPr wrap="square">
            <a:spAutoFit/>
          </a:bodyPr>
          <a:lstStyle/>
          <a:p>
            <a:pPr>
              <a:lnSpc>
                <a:spcPct val="107000"/>
              </a:lnSpc>
              <a:spcAft>
                <a:spcPts val="800"/>
              </a:spcAft>
            </a:pPr>
            <a:r>
              <a:rPr lang="nl-NL" b="1" dirty="0" smtClean="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nl-NL" b="1" dirty="0" smtClean="0">
                <a:latin typeface="Calibri" panose="020F0502020204030204" pitchFamily="34" charset="0"/>
                <a:ea typeface="Calibri" panose="020F0502020204030204" pitchFamily="34" charset="0"/>
                <a:cs typeface="Times New Roman" panose="02020603050405020304" pitchFamily="18" charset="0"/>
              </a:rPr>
              <a:t>	</a:t>
            </a:r>
            <a:endParaRPr lang="nl-NL"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l-NL"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000" b="1" dirty="0" smtClean="0">
                <a:latin typeface="Calibri" panose="020F0502020204030204" pitchFamily="34" charset="0"/>
                <a:ea typeface="Calibri" panose="020F0502020204030204" pitchFamily="34" charset="0"/>
                <a:cs typeface="Times New Roman" panose="02020603050405020304" pitchFamily="18" charset="0"/>
              </a:rPr>
              <a:t/>
            </a:r>
            <a:br>
              <a:rPr lang="nl-NL" sz="2000" b="1" dirty="0" smtClean="0">
                <a:latin typeface="Calibri" panose="020F0502020204030204" pitchFamily="34" charset="0"/>
                <a:ea typeface="Calibri" panose="020F0502020204030204" pitchFamily="34" charset="0"/>
                <a:cs typeface="Times New Roman" panose="02020603050405020304" pitchFamily="18" charset="0"/>
              </a:rPr>
            </a:br>
            <a:r>
              <a:rPr lang="nl-NL" sz="2000" b="1" dirty="0" err="1" smtClean="0">
                <a:latin typeface="Calibri" panose="020F0502020204030204" pitchFamily="34" charset="0"/>
                <a:ea typeface="Calibri" panose="020F0502020204030204" pitchFamily="34" charset="0"/>
                <a:cs typeface="Times New Roman" panose="02020603050405020304" pitchFamily="18" charset="0"/>
              </a:rPr>
              <a:t>Owned</a:t>
            </a:r>
            <a:r>
              <a:rPr lang="nl-NL" sz="2000" b="1" dirty="0" smtClean="0">
                <a:latin typeface="Calibri" panose="020F0502020204030204" pitchFamily="34" charset="0"/>
                <a:ea typeface="Calibri" panose="020F0502020204030204" pitchFamily="34" charset="0"/>
                <a:cs typeface="Times New Roman" panose="02020603050405020304" pitchFamily="18" charset="0"/>
              </a:rPr>
              <a:t> </a:t>
            </a:r>
            <a:r>
              <a:rPr lang="nl-NL" sz="2000" b="1" dirty="0">
                <a:latin typeface="Calibri" panose="020F0502020204030204" pitchFamily="34" charset="0"/>
                <a:ea typeface="Calibri" panose="020F0502020204030204" pitchFamily="34" charset="0"/>
                <a:cs typeface="Times New Roman" panose="02020603050405020304" pitchFamily="18" charset="0"/>
              </a:rPr>
              <a:t/>
            </a:r>
            <a:br>
              <a:rPr lang="nl-NL" sz="2000" b="1" dirty="0">
                <a:latin typeface="Calibri" panose="020F0502020204030204" pitchFamily="34" charset="0"/>
                <a:ea typeface="Calibri" panose="020F0502020204030204" pitchFamily="34" charset="0"/>
                <a:cs typeface="Times New Roman" panose="02020603050405020304" pitchFamily="18" charset="0"/>
              </a:rPr>
            </a:br>
            <a:r>
              <a:rPr lang="nl-NL" sz="2000" dirty="0">
                <a:latin typeface="Calibri" panose="020F0502020204030204" pitchFamily="34" charset="0"/>
                <a:ea typeface="Calibri" panose="020F0502020204030204" pitchFamily="34" charset="0"/>
                <a:cs typeface="Times New Roman" panose="02020603050405020304" pitchFamily="18" charset="0"/>
              </a:rPr>
              <a:t>Maandelijkse nieuwsbrief</a:t>
            </a:r>
            <a:br>
              <a:rPr lang="nl-NL" sz="2000" dirty="0">
                <a:latin typeface="Calibri" panose="020F0502020204030204" pitchFamily="34" charset="0"/>
                <a:ea typeface="Calibri" panose="020F0502020204030204" pitchFamily="34" charset="0"/>
                <a:cs typeface="Times New Roman" panose="02020603050405020304" pitchFamily="18" charset="0"/>
              </a:rPr>
            </a:br>
            <a:r>
              <a:rPr lang="nl-NL" sz="2000" dirty="0">
                <a:latin typeface="Calibri" panose="020F0502020204030204" pitchFamily="34" charset="0"/>
                <a:ea typeface="Calibri" panose="020F0502020204030204" pitchFamily="34" charset="0"/>
                <a:cs typeface="Times New Roman" panose="02020603050405020304" pitchFamily="18" charset="0"/>
              </a:rPr>
              <a:t>Website </a:t>
            </a:r>
            <a:r>
              <a:rPr lang="nl-NL" sz="20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www.wijkmanagementhelmond.nl</a:t>
            </a:r>
            <a:r>
              <a:rPr lang="nl-NL" sz="2000" dirty="0">
                <a:latin typeface="Calibri" panose="020F0502020204030204" pitchFamily="34" charset="0"/>
                <a:ea typeface="Calibri" panose="020F0502020204030204" pitchFamily="34" charset="0"/>
                <a:cs typeface="Times New Roman" panose="02020603050405020304" pitchFamily="18" charset="0"/>
              </a:rPr>
              <a:t/>
            </a:r>
            <a:br>
              <a:rPr lang="nl-NL" sz="2000" dirty="0">
                <a:latin typeface="Calibri" panose="020F0502020204030204" pitchFamily="34" charset="0"/>
                <a:ea typeface="Calibri" panose="020F0502020204030204" pitchFamily="34" charset="0"/>
                <a:cs typeface="Times New Roman" panose="02020603050405020304" pitchFamily="18" charset="0"/>
              </a:rPr>
            </a:br>
            <a:r>
              <a:rPr lang="nl-NL" sz="2000" dirty="0">
                <a:latin typeface="Calibri" panose="020F0502020204030204" pitchFamily="34" charset="0"/>
                <a:ea typeface="Calibri" panose="020F0502020204030204" pitchFamily="34" charset="0"/>
                <a:cs typeface="Times New Roman" panose="02020603050405020304" pitchFamily="18" charset="0"/>
              </a:rPr>
              <a:t>Facebook, Instagram, X en LinkedIn</a:t>
            </a:r>
            <a:br>
              <a:rPr lang="nl-NL" sz="2000" dirty="0">
                <a:latin typeface="Calibri" panose="020F0502020204030204" pitchFamily="34" charset="0"/>
                <a:ea typeface="Calibri" panose="020F0502020204030204" pitchFamily="34" charset="0"/>
                <a:cs typeface="Times New Roman" panose="02020603050405020304" pitchFamily="18" charset="0"/>
              </a:rPr>
            </a:br>
            <a:r>
              <a:rPr lang="nl-NL" sz="2000" dirty="0">
                <a:latin typeface="Calibri" panose="020F0502020204030204" pitchFamily="34" charset="0"/>
                <a:ea typeface="Calibri" panose="020F0502020204030204" pitchFamily="34" charset="0"/>
                <a:cs typeface="Times New Roman" panose="02020603050405020304" pitchFamily="18" charset="0"/>
              </a:rPr>
              <a:t>Mailen naar </a:t>
            </a:r>
            <a:r>
              <a:rPr lang="nl-NL" sz="20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info@wijkmanagementhelmond.nl</a:t>
            </a:r>
            <a:r>
              <a:rPr lang="nl-NL" sz="2000" dirty="0">
                <a:latin typeface="Calibri" panose="020F0502020204030204" pitchFamily="34" charset="0"/>
                <a:ea typeface="Calibri" panose="020F0502020204030204" pitchFamily="34" charset="0"/>
                <a:cs typeface="Times New Roman" panose="02020603050405020304" pitchFamily="18" charset="0"/>
              </a:rPr>
              <a:t> </a:t>
            </a:r>
            <a:r>
              <a:rPr lang="nl-NL" sz="2000" dirty="0" smtClean="0">
                <a:latin typeface="Calibri" panose="020F0502020204030204" pitchFamily="34" charset="0"/>
                <a:ea typeface="Calibri" panose="020F0502020204030204" pitchFamily="34" charset="0"/>
                <a:cs typeface="Times New Roman" panose="02020603050405020304" pitchFamily="18" charset="0"/>
              </a:rPr>
              <a:t>Bellen</a:t>
            </a:r>
            <a:r>
              <a:rPr lang="nl-NL" sz="2000" dirty="0">
                <a:latin typeface="Calibri" panose="020F0502020204030204" pitchFamily="34" charset="0"/>
                <a:ea typeface="Calibri" panose="020F0502020204030204" pitchFamily="34" charset="0"/>
                <a:cs typeface="Times New Roman" panose="02020603050405020304" pitchFamily="18" charset="0"/>
              </a:rPr>
              <a:t>: 06-15 44 20 54 (wijkmanager Ingrid Heusschen)</a:t>
            </a:r>
            <a:br>
              <a:rPr lang="nl-NL" sz="2000" dirty="0">
                <a:latin typeface="Calibri" panose="020F0502020204030204" pitchFamily="34" charset="0"/>
                <a:ea typeface="Calibri" panose="020F0502020204030204" pitchFamily="34" charset="0"/>
                <a:cs typeface="Times New Roman" panose="02020603050405020304" pitchFamily="18" charset="0"/>
              </a:rPr>
            </a:br>
            <a:r>
              <a:rPr lang="nl-NL" sz="2000" dirty="0" smtClean="0">
                <a:latin typeface="Calibri" panose="020F0502020204030204" pitchFamily="34" charset="0"/>
                <a:ea typeface="Calibri" panose="020F0502020204030204" pitchFamily="34" charset="0"/>
                <a:cs typeface="Times New Roman" panose="02020603050405020304" pitchFamily="18" charset="0"/>
              </a:rPr>
              <a:t>Introductie 2024: </a:t>
            </a:r>
            <a:r>
              <a:rPr lang="nl-NL" sz="2000" dirty="0" err="1" smtClean="0">
                <a:latin typeface="Calibri" panose="020F0502020204030204" pitchFamily="34" charset="0"/>
                <a:ea typeface="Calibri" panose="020F0502020204030204" pitchFamily="34" charset="0"/>
                <a:cs typeface="Times New Roman" panose="02020603050405020304" pitchFamily="18" charset="0"/>
              </a:rPr>
              <a:t>Chainels</a:t>
            </a:r>
            <a:r>
              <a:rPr lang="nl-NL" sz="2000" dirty="0" smtClean="0">
                <a:latin typeface="Calibri" panose="020F0502020204030204" pitchFamily="34" charset="0"/>
                <a:ea typeface="Calibri" panose="020F0502020204030204" pitchFamily="34" charset="0"/>
                <a:cs typeface="Times New Roman" panose="02020603050405020304" pitchFamily="18" charset="0"/>
              </a:rPr>
              <a:t> </a:t>
            </a:r>
            <a:r>
              <a:rPr lang="nl-NL" sz="2000" dirty="0">
                <a:latin typeface="Calibri" panose="020F0502020204030204" pitchFamily="34" charset="0"/>
                <a:ea typeface="Calibri" panose="020F0502020204030204" pitchFamily="34" charset="0"/>
                <a:cs typeface="Times New Roman" panose="02020603050405020304" pitchFamily="18" charset="0"/>
              </a:rPr>
              <a:t/>
            </a:r>
            <a:br>
              <a:rPr lang="nl-NL" sz="2000" dirty="0">
                <a:latin typeface="Calibri" panose="020F0502020204030204" pitchFamily="34" charset="0"/>
                <a:ea typeface="Calibri" panose="020F0502020204030204" pitchFamily="34" charset="0"/>
                <a:cs typeface="Times New Roman" panose="02020603050405020304" pitchFamily="18" charset="0"/>
              </a:rPr>
            </a:br>
            <a:r>
              <a:rPr lang="nl-NL" sz="2000" dirty="0">
                <a:latin typeface="Calibri" panose="020F0502020204030204" pitchFamily="34" charset="0"/>
                <a:ea typeface="Calibri" panose="020F0502020204030204" pitchFamily="34" charset="0"/>
                <a:cs typeface="Times New Roman" panose="02020603050405020304" pitchFamily="18" charset="0"/>
              </a:rPr>
              <a:t/>
            </a:r>
            <a:br>
              <a:rPr lang="nl-NL" sz="2000" dirty="0">
                <a:latin typeface="Calibri" panose="020F0502020204030204" pitchFamily="34" charset="0"/>
                <a:ea typeface="Calibri" panose="020F0502020204030204" pitchFamily="34" charset="0"/>
                <a:cs typeface="Times New Roman" panose="02020603050405020304" pitchFamily="18" charset="0"/>
              </a:rPr>
            </a:br>
            <a:r>
              <a:rPr lang="nl-NL" sz="2000" b="1" dirty="0" err="1" smtClean="0">
                <a:latin typeface="Calibri" panose="020F0502020204030204" pitchFamily="34" charset="0"/>
                <a:ea typeface="Calibri" panose="020F0502020204030204" pitchFamily="34" charset="0"/>
                <a:cs typeface="Times New Roman" panose="02020603050405020304" pitchFamily="18" charset="0"/>
              </a:rPr>
              <a:t>Paid</a:t>
            </a:r>
            <a:r>
              <a:rPr lang="nl-NL" sz="2000" b="1" dirty="0" smtClean="0">
                <a:latin typeface="Calibri" panose="020F0502020204030204" pitchFamily="34" charset="0"/>
                <a:ea typeface="Calibri" panose="020F0502020204030204" pitchFamily="34" charset="0"/>
                <a:cs typeface="Times New Roman" panose="02020603050405020304" pitchFamily="18" charset="0"/>
              </a:rPr>
              <a:t> </a:t>
            </a:r>
            <a:r>
              <a:rPr lang="nl-NL" sz="2000" dirty="0">
                <a:latin typeface="Calibri" panose="020F0502020204030204" pitchFamily="34" charset="0"/>
                <a:ea typeface="Calibri" panose="020F0502020204030204" pitchFamily="34" charset="0"/>
                <a:cs typeface="Times New Roman" panose="02020603050405020304" pitchFamily="18" charset="0"/>
              </a:rPr>
              <a:t/>
            </a:r>
            <a:br>
              <a:rPr lang="nl-NL" sz="2000" dirty="0">
                <a:latin typeface="Calibri" panose="020F0502020204030204" pitchFamily="34" charset="0"/>
                <a:ea typeface="Calibri" panose="020F0502020204030204" pitchFamily="34" charset="0"/>
                <a:cs typeface="Times New Roman" panose="02020603050405020304" pitchFamily="18" charset="0"/>
              </a:rPr>
            </a:br>
            <a:r>
              <a:rPr lang="nl-NL" sz="2000" dirty="0">
                <a:latin typeface="Calibri" panose="020F0502020204030204" pitchFamily="34" charset="0"/>
                <a:ea typeface="Calibri" panose="020F0502020204030204" pitchFamily="34" charset="0"/>
                <a:cs typeface="Times New Roman" panose="02020603050405020304" pitchFamily="18" charset="0"/>
              </a:rPr>
              <a:t>Redactionele </a:t>
            </a:r>
            <a:r>
              <a:rPr lang="nl-NL" sz="2000" dirty="0" smtClean="0">
                <a:latin typeface="Calibri" panose="020F0502020204030204" pitchFamily="34" charset="0"/>
                <a:ea typeface="Calibri" panose="020F0502020204030204" pitchFamily="34" charset="0"/>
                <a:cs typeface="Times New Roman" panose="02020603050405020304" pitchFamily="18" charset="0"/>
              </a:rPr>
              <a:t>artikelen en advertenties in </a:t>
            </a:r>
            <a:r>
              <a:rPr lang="nl-NL" sz="2000" dirty="0">
                <a:latin typeface="Calibri" panose="020F0502020204030204" pitchFamily="34" charset="0"/>
                <a:ea typeface="Calibri" panose="020F0502020204030204" pitchFamily="34" charset="0"/>
                <a:cs typeface="Times New Roman" panose="02020603050405020304" pitchFamily="18" charset="0"/>
              </a:rPr>
              <a:t>weekkrant De </a:t>
            </a:r>
            <a:r>
              <a:rPr lang="nl-NL" sz="2000" dirty="0" smtClean="0">
                <a:latin typeface="Calibri" panose="020F0502020204030204" pitchFamily="34" charset="0"/>
                <a:ea typeface="Calibri" panose="020F0502020204030204" pitchFamily="34" charset="0"/>
                <a:cs typeface="Times New Roman" panose="02020603050405020304" pitchFamily="18" charset="0"/>
              </a:rPr>
              <a:t>Loop (terugblik wijkbezoek, introductie bestuurders)</a:t>
            </a:r>
            <a:endParaRPr lang="nl-NL" sz="2000" dirty="0">
              <a:latin typeface="Calibri" panose="020F0502020204030204" pitchFamily="34" charset="0"/>
              <a:ea typeface="Calibri" panose="020F0502020204030204" pitchFamily="34" charset="0"/>
              <a:cs typeface="Times New Roman" panose="02020603050405020304" pitchFamily="18" charset="0"/>
            </a:endParaRPr>
          </a:p>
          <a:p>
            <a:r>
              <a:rPr lang="nl-NL" sz="2000" b="1" dirty="0" err="1">
                <a:latin typeface="Calibri" panose="020F0502020204030204" pitchFamily="34" charset="0"/>
                <a:ea typeface="Calibri" panose="020F0502020204030204" pitchFamily="34" charset="0"/>
                <a:cs typeface="Times New Roman" panose="02020603050405020304" pitchFamily="18" charset="0"/>
              </a:rPr>
              <a:t>Earned</a:t>
            </a:r>
            <a:r>
              <a:rPr lang="nl-NL" sz="2000" b="1" dirty="0">
                <a:latin typeface="Calibri" panose="020F0502020204030204" pitchFamily="34" charset="0"/>
                <a:ea typeface="Calibri" panose="020F0502020204030204" pitchFamily="34" charset="0"/>
                <a:cs typeface="Times New Roman" panose="02020603050405020304" pitchFamily="18" charset="0"/>
              </a:rPr>
              <a:t> </a:t>
            </a:r>
            <a:br>
              <a:rPr lang="nl-NL" sz="2000" b="1" dirty="0">
                <a:latin typeface="Calibri" panose="020F0502020204030204" pitchFamily="34" charset="0"/>
                <a:ea typeface="Calibri" panose="020F0502020204030204" pitchFamily="34" charset="0"/>
                <a:cs typeface="Times New Roman" panose="02020603050405020304" pitchFamily="18" charset="0"/>
              </a:rPr>
            </a:br>
            <a:r>
              <a:rPr lang="nl-NL" sz="2000" dirty="0">
                <a:latin typeface="Calibri" panose="020F0502020204030204" pitchFamily="34" charset="0"/>
                <a:ea typeface="Calibri" panose="020F0502020204030204" pitchFamily="34" charset="0"/>
                <a:cs typeface="Times New Roman" panose="02020603050405020304" pitchFamily="18" charset="0"/>
              </a:rPr>
              <a:t>Helmond Onderneemt</a:t>
            </a:r>
            <a:r>
              <a:rPr lang="nl-NL" sz="2000" b="1" dirty="0">
                <a:latin typeface="Calibri" panose="020F0502020204030204" pitchFamily="34" charset="0"/>
                <a:ea typeface="Calibri" panose="020F0502020204030204" pitchFamily="34" charset="0"/>
                <a:cs typeface="Times New Roman" panose="02020603050405020304" pitchFamily="18" charset="0"/>
              </a:rPr>
              <a:t/>
            </a:r>
            <a:br>
              <a:rPr lang="nl-NL" sz="2000" b="1" dirty="0">
                <a:latin typeface="Calibri" panose="020F0502020204030204" pitchFamily="34" charset="0"/>
                <a:ea typeface="Calibri" panose="020F0502020204030204" pitchFamily="34" charset="0"/>
                <a:cs typeface="Times New Roman" panose="02020603050405020304" pitchFamily="18" charset="0"/>
              </a:rPr>
            </a:br>
            <a:r>
              <a:rPr lang="nl-NL" sz="2000" dirty="0">
                <a:latin typeface="Calibri" panose="020F0502020204030204" pitchFamily="34" charset="0"/>
                <a:ea typeface="Calibri" panose="020F0502020204030204" pitchFamily="34" charset="0"/>
                <a:cs typeface="Times New Roman" panose="02020603050405020304" pitchFamily="18" charset="0"/>
              </a:rPr>
              <a:t>Nieuwsbrieven (gemeente, WBV, </a:t>
            </a:r>
            <a:r>
              <a:rPr lang="nl-NL" sz="2000" dirty="0" smtClean="0">
                <a:latin typeface="Calibri" panose="020F0502020204030204" pitchFamily="34" charset="0"/>
                <a:ea typeface="Calibri" panose="020F0502020204030204" pitchFamily="34" charset="0"/>
                <a:cs typeface="Times New Roman" panose="02020603050405020304" pitchFamily="18" charset="0"/>
              </a:rPr>
              <a:t>wijkbladen, jaarprogramma </a:t>
            </a:r>
            <a:r>
              <a:rPr lang="nl-NL" sz="2000" dirty="0" err="1" smtClean="0">
                <a:latin typeface="Calibri" panose="020F0502020204030204" pitchFamily="34" charset="0"/>
                <a:ea typeface="Calibri" panose="020F0502020204030204" pitchFamily="34" charset="0"/>
                <a:cs typeface="Times New Roman" panose="02020603050405020304" pitchFamily="18" charset="0"/>
              </a:rPr>
              <a:t>aandachtswijken</a:t>
            </a:r>
            <a:r>
              <a:rPr lang="nl-NL" sz="2000" dirty="0" smtClean="0">
                <a:latin typeface="Calibri" panose="020F0502020204030204" pitchFamily="34" charset="0"/>
                <a:ea typeface="Calibri" panose="020F0502020204030204" pitchFamily="34" charset="0"/>
                <a:cs typeface="Times New Roman" panose="02020603050405020304" pitchFamily="18" charset="0"/>
              </a:rPr>
              <a:t> etc.)</a:t>
            </a:r>
            <a:r>
              <a:rPr lang="nl-NL" sz="2000" dirty="0">
                <a:latin typeface="Calibri" panose="020F0502020204030204" pitchFamily="34" charset="0"/>
                <a:ea typeface="Calibri" panose="020F0502020204030204" pitchFamily="34" charset="0"/>
                <a:cs typeface="Times New Roman" panose="02020603050405020304" pitchFamily="18" charset="0"/>
              </a:rPr>
              <a:t/>
            </a:r>
            <a:br>
              <a:rPr lang="nl-NL" sz="2000" dirty="0">
                <a:latin typeface="Calibri" panose="020F0502020204030204" pitchFamily="34" charset="0"/>
                <a:ea typeface="Calibri" panose="020F0502020204030204" pitchFamily="34" charset="0"/>
                <a:cs typeface="Times New Roman" panose="02020603050405020304" pitchFamily="18" charset="0"/>
              </a:rPr>
            </a:br>
            <a:r>
              <a:rPr lang="nl-NL" sz="2000" dirty="0">
                <a:latin typeface="Calibri" panose="020F0502020204030204" pitchFamily="34" charset="0"/>
                <a:ea typeface="Calibri" panose="020F0502020204030204" pitchFamily="34" charset="0"/>
                <a:cs typeface="Times New Roman" panose="02020603050405020304" pitchFamily="18" charset="0"/>
              </a:rPr>
              <a:t>ED</a:t>
            </a:r>
            <a:endParaRPr lang="nl-NL" sz="2000" dirty="0"/>
          </a:p>
        </p:txBody>
      </p:sp>
    </p:spTree>
    <p:extLst>
      <p:ext uri="{BB962C8B-B14F-4D97-AF65-F5344CB8AC3E}">
        <p14:creationId xmlns:p14="http://schemas.microsoft.com/office/powerpoint/2010/main" val="978574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659876"/>
            <a:ext cx="12097732" cy="2419502"/>
            <a:chOff x="0" y="0"/>
            <a:chExt cx="6977692"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772467" y="648624"/>
              <a:ext cx="2205225" cy="1576594"/>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1111479" y="571205"/>
            <a:ext cx="6297990" cy="627351"/>
          </a:xfrm>
          <a:prstGeom prst="rect">
            <a:avLst/>
          </a:prstGeom>
          <a:noFill/>
        </p:spPr>
        <p:txBody>
          <a:bodyPr wrap="square" rtlCol="0">
            <a:spAutoFit/>
          </a:bodyPr>
          <a:lstStyle/>
          <a:p>
            <a:pPr lvl="0">
              <a:lnSpc>
                <a:spcPct val="107000"/>
              </a:lnSpc>
              <a:spcAft>
                <a:spcPts val="0"/>
              </a:spcAft>
              <a:buSzPts val="2000"/>
            </a:pPr>
            <a:r>
              <a:rPr lang="nl-NL" sz="3400" b="1" dirty="0" smtClean="0">
                <a:latin typeface="Calibri" panose="020F0502020204030204" pitchFamily="34" charset="0"/>
                <a:ea typeface="Calibri" panose="020F0502020204030204" pitchFamily="34" charset="0"/>
                <a:cs typeface="Times New Roman" panose="02020603050405020304" pitchFamily="18" charset="0"/>
              </a:rPr>
              <a:t>Vooruitblik organisatie WMH </a:t>
            </a:r>
          </a:p>
        </p:txBody>
      </p:sp>
      <p:sp>
        <p:nvSpPr>
          <p:cNvPr id="3" name="Ondertitel 2"/>
          <p:cNvSpPr>
            <a:spLocks noGrp="1"/>
          </p:cNvSpPr>
          <p:nvPr>
            <p:ph type="subTitle" idx="1"/>
          </p:nvPr>
        </p:nvSpPr>
        <p:spPr>
          <a:xfrm>
            <a:off x="141402" y="1847655"/>
            <a:ext cx="11331019" cy="5010346"/>
          </a:xfrm>
        </p:spPr>
        <p:txBody>
          <a:bodyPr>
            <a:normAutofit/>
          </a:bodyPr>
          <a:lstStyle/>
          <a:p>
            <a:pPr algn="l"/>
            <a:endParaRPr lang="nl-NL" sz="2000" dirty="0" smtClean="0"/>
          </a:p>
          <a:p>
            <a:pPr algn="l"/>
            <a:r>
              <a:rPr lang="nl-NL" sz="2000" dirty="0" smtClean="0"/>
              <a:t>In 2024 gaan we de basis verder verstevigen voor een toekomstbestendig Wijkmanagement Helmond. Meer dan voorheen zullen we inzetten op duurzaam, veilig, economisch vitale- en veerkrachtige, inclusieve wijken. Opgaven die nagenoeg op al onze trekkingsgerechtigden van toepassing zijn.</a:t>
            </a:r>
            <a:br>
              <a:rPr lang="nl-NL" sz="2000" dirty="0" smtClean="0"/>
            </a:br>
            <a:r>
              <a:rPr lang="nl-NL" sz="2000" dirty="0" smtClean="0"/>
              <a:t>Hiernaast zullen we sterk blijven inzetten op </a:t>
            </a:r>
            <a:r>
              <a:rPr lang="nl-NL" sz="2000" dirty="0" err="1" smtClean="0"/>
              <a:t>inclusiviteit</a:t>
            </a:r>
            <a:r>
              <a:rPr lang="nl-NL" sz="2000" dirty="0" smtClean="0"/>
              <a:t> in de Helmondse wijken.   </a:t>
            </a:r>
            <a:br>
              <a:rPr lang="nl-NL" sz="2000" dirty="0" smtClean="0"/>
            </a:br>
            <a:r>
              <a:rPr lang="nl-NL" sz="2000" dirty="0" smtClean="0"/>
              <a:t/>
            </a:r>
            <a:br>
              <a:rPr lang="nl-NL" sz="2000" dirty="0" smtClean="0"/>
            </a:br>
            <a:r>
              <a:rPr lang="nl-NL" sz="2000" b="1" dirty="0" smtClean="0"/>
              <a:t>Werkorganisaties</a:t>
            </a:r>
            <a:r>
              <a:rPr lang="nl-NL" sz="2000" dirty="0" smtClean="0"/>
              <a:t/>
            </a:r>
            <a:br>
              <a:rPr lang="nl-NL" sz="2000" dirty="0" smtClean="0"/>
            </a:br>
            <a:r>
              <a:rPr lang="nl-NL" sz="2000" dirty="0" smtClean="0"/>
              <a:t>Daar waar kan, zullen we samen met Centrummanagement en Parkmanagement opgaven oppakken en uitrollen (crossovers). Op veel gebieden kan en wil Parkmanagement ons hierbij ondersteunen, zodat we slim gebruik kunnen maken van de eerder opgedane kennis binnen de werkorganisaties van het Ondernemersfonds. Efficiënt en effectief werken.</a:t>
            </a:r>
          </a:p>
          <a:p>
            <a:pPr algn="l"/>
            <a:r>
              <a:rPr lang="nl-NL" sz="2000" dirty="0" smtClean="0"/>
              <a:t/>
            </a:r>
            <a:br>
              <a:rPr lang="nl-NL" sz="2000" dirty="0" smtClean="0"/>
            </a:br>
            <a:r>
              <a:rPr lang="nl-NL" sz="2000" b="1" dirty="0" smtClean="0"/>
              <a:t>Achterban (vergroten betrokkenheid)</a:t>
            </a:r>
            <a:br>
              <a:rPr lang="nl-NL" sz="2000" b="1" dirty="0" smtClean="0"/>
            </a:br>
            <a:r>
              <a:rPr lang="nl-NL" sz="2000" dirty="0" err="1" smtClean="0"/>
              <a:t>Stuurgroepbijeenkomsten</a:t>
            </a:r>
            <a:r>
              <a:rPr lang="nl-NL" sz="2000" dirty="0" smtClean="0"/>
              <a:t>, workshops aanbieden op velerlei gebied, </a:t>
            </a:r>
            <a:r>
              <a:rPr lang="nl-NL" sz="2000" dirty="0" err="1" smtClean="0"/>
              <a:t>Chainels</a:t>
            </a:r>
            <a:r>
              <a:rPr lang="nl-NL" sz="2000" dirty="0" smtClean="0"/>
              <a:t> introduceren.</a:t>
            </a:r>
            <a:r>
              <a:rPr lang="nl-NL" sz="2000" b="1" dirty="0" smtClean="0"/>
              <a:t/>
            </a:r>
            <a:br>
              <a:rPr lang="nl-NL" sz="2000" b="1" dirty="0" smtClean="0"/>
            </a:br>
            <a:r>
              <a:rPr lang="nl-NL" sz="2000" dirty="0" smtClean="0"/>
              <a:t/>
            </a:r>
            <a:br>
              <a:rPr lang="nl-NL" sz="2000" dirty="0" smtClean="0"/>
            </a:br>
            <a:endParaRPr lang="nl-NL" sz="2000" dirty="0"/>
          </a:p>
        </p:txBody>
      </p:sp>
    </p:spTree>
    <p:extLst>
      <p:ext uri="{BB962C8B-B14F-4D97-AF65-F5344CB8AC3E}">
        <p14:creationId xmlns:p14="http://schemas.microsoft.com/office/powerpoint/2010/main" val="3326471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1745797" cy="2055043"/>
            <a:chOff x="0" y="0"/>
            <a:chExt cx="6774704"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040190" y="655746"/>
              <a:ext cx="1734514" cy="1578267"/>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828675" y="542925"/>
            <a:ext cx="6948438" cy="1631216"/>
          </a:xfrm>
          <a:prstGeom prst="rect">
            <a:avLst/>
          </a:prstGeom>
          <a:noFill/>
        </p:spPr>
        <p:txBody>
          <a:bodyPr wrap="square" rtlCol="0">
            <a:spAutoFit/>
          </a:bodyPr>
          <a:lstStyle/>
          <a:p>
            <a:pPr algn="l">
              <a:lnSpc>
                <a:spcPts val="4000"/>
              </a:lnSpc>
            </a:pPr>
            <a:r>
              <a:rPr lang="nl-NL" sz="3400" b="1" dirty="0" smtClean="0">
                <a:effectLst/>
                <a:latin typeface="Calibri" panose="020F0502020204030204" pitchFamily="34" charset="0"/>
                <a:ea typeface="Calibri" panose="020F0502020204030204" pitchFamily="34" charset="0"/>
                <a:cs typeface="Calibri" panose="020F0502020204030204" pitchFamily="34" charset="0"/>
              </a:rPr>
              <a:t>Wij onderscheiden onze activiteiten </a:t>
            </a:r>
            <a:br>
              <a:rPr lang="nl-NL" sz="3400" b="1" dirty="0" smtClean="0">
                <a:effectLst/>
                <a:latin typeface="Calibri" panose="020F0502020204030204" pitchFamily="34" charset="0"/>
                <a:ea typeface="Calibri" panose="020F0502020204030204" pitchFamily="34" charset="0"/>
                <a:cs typeface="Calibri" panose="020F0502020204030204" pitchFamily="34" charset="0"/>
              </a:rPr>
            </a:br>
            <a:r>
              <a:rPr lang="nl-NL" sz="3400" b="1" dirty="0" smtClean="0">
                <a:effectLst/>
                <a:latin typeface="Calibri" panose="020F0502020204030204" pitchFamily="34" charset="0"/>
                <a:ea typeface="Calibri" panose="020F0502020204030204" pitchFamily="34" charset="0"/>
                <a:cs typeface="Calibri" panose="020F0502020204030204" pitchFamily="34" charset="0"/>
              </a:rPr>
              <a:t>in drie kernopgaven</a:t>
            </a:r>
            <a:r>
              <a:rPr lang="nl-NL" sz="2800" b="1" dirty="0" smtClean="0">
                <a:effectLst/>
                <a:latin typeface="Calibri" panose="020F0502020204030204" pitchFamily="34" charset="0"/>
                <a:ea typeface="Calibri" panose="020F0502020204030204" pitchFamily="34" charset="0"/>
                <a:cs typeface="Calibri" panose="020F0502020204030204" pitchFamily="34" charset="0"/>
              </a:rPr>
              <a:t>	</a:t>
            </a:r>
            <a:r>
              <a:rPr lang="nl-NL" sz="2800" b="1" dirty="0" smtClean="0">
                <a:solidFill>
                  <a:srgbClr val="7030A0"/>
                </a:solidFill>
                <a:effectLst/>
                <a:latin typeface="Corbel" panose="020B0503020204020204" pitchFamily="34" charset="0"/>
                <a:ea typeface="Corbel" panose="020B0503020204020204" pitchFamily="34" charset="0"/>
                <a:cs typeface="Times New Roman" panose="02020603050405020304" pitchFamily="18" charset="0"/>
              </a:rPr>
              <a:t>					</a:t>
            </a:r>
            <a:endParaRPr lang="nl-NL" sz="2800"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 name="Rechthoek 1"/>
          <p:cNvSpPr/>
          <p:nvPr/>
        </p:nvSpPr>
        <p:spPr>
          <a:xfrm>
            <a:off x="254524" y="2461811"/>
            <a:ext cx="11755224" cy="4080861"/>
          </a:xfrm>
          <a:prstGeom prst="rect">
            <a:avLst/>
          </a:prstGeom>
        </p:spPr>
        <p:txBody>
          <a:bodyPr wrap="square">
            <a:spAutoFit/>
          </a:bodyPr>
          <a:lstStyle/>
          <a:p>
            <a:pPr lvl="0" algn="ctr">
              <a:lnSpc>
                <a:spcPct val="107000"/>
              </a:lnSpc>
              <a:spcAft>
                <a:spcPts val="0"/>
              </a:spcAft>
              <a:buSzPts val="2000"/>
            </a:pPr>
            <a:r>
              <a:rPr lang="nl-NL" sz="2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Dynamisch verbinden </a:t>
            </a:r>
            <a:r>
              <a:rPr lang="nl-NL"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zit in ons DNA en is de rode draad </a:t>
            </a:r>
            <a:endParaRPr lang="nl-NL" sz="2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07000"/>
              </a:lnSpc>
              <a:spcAft>
                <a:spcPts val="0"/>
              </a:spcAft>
              <a:buSzPts val="2000"/>
            </a:pPr>
            <a:r>
              <a:rPr lang="nl-NL" sz="2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in </a:t>
            </a:r>
            <a:r>
              <a:rPr lang="nl-NL"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ons denken, doen en </a:t>
            </a:r>
            <a:r>
              <a:rPr lang="nl-NL" sz="2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handelen</a:t>
            </a:r>
            <a:r>
              <a:rPr lang="nl-NL" sz="2800" b="1" dirty="0" smtClean="0">
                <a:latin typeface="Calibri" panose="020F0502020204030204" pitchFamily="34" charset="0"/>
                <a:ea typeface="Calibri" panose="020F0502020204030204" pitchFamily="34" charset="0"/>
                <a:cs typeface="Times New Roman" panose="02020603050405020304" pitchFamily="18" charset="0"/>
              </a:rPr>
              <a:t/>
            </a:r>
            <a:br>
              <a:rPr lang="nl-NL" sz="2800" b="1" dirty="0" smtClean="0">
                <a:latin typeface="Calibri" panose="020F0502020204030204" pitchFamily="34" charset="0"/>
                <a:ea typeface="Calibri" panose="020F0502020204030204" pitchFamily="34" charset="0"/>
                <a:cs typeface="Times New Roman" panose="02020603050405020304" pitchFamily="18" charset="0"/>
              </a:rPr>
            </a:br>
            <a:r>
              <a:rPr lang="nl-NL" sz="2000" dirty="0" smtClean="0">
                <a:latin typeface="Calibri" panose="020F0502020204030204" pitchFamily="34" charset="0"/>
                <a:ea typeface="Calibri" panose="020F0502020204030204" pitchFamily="34" charset="0"/>
                <a:cs typeface="Times New Roman" panose="02020603050405020304" pitchFamily="18" charset="0"/>
              </a:rPr>
              <a:t> </a:t>
            </a:r>
            <a:endParaRPr lang="nl-NL"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spcAft>
                <a:spcPts val="0"/>
              </a:spcAft>
              <a:buSzPts val="2000"/>
              <a:buFont typeface="+mj-lt"/>
              <a:buAutoNum type="arabicPeriod"/>
            </a:pPr>
            <a:r>
              <a:rPr lang="nl-NL" sz="2000" b="1" dirty="0">
                <a:latin typeface="Calibri" panose="020F0502020204030204" pitchFamily="34" charset="0"/>
                <a:ea typeface="Calibri" panose="020F0502020204030204" pitchFamily="34" charset="0"/>
                <a:cs typeface="Times New Roman" panose="02020603050405020304" pitchFamily="18" charset="0"/>
              </a:rPr>
              <a:t>Veerkrachtige en inclusieve </a:t>
            </a:r>
            <a:r>
              <a:rPr lang="nl-NL" sz="2000" b="1" dirty="0" smtClean="0">
                <a:latin typeface="Calibri" panose="020F0502020204030204" pitchFamily="34" charset="0"/>
                <a:ea typeface="Calibri" panose="020F0502020204030204" pitchFamily="34" charset="0"/>
                <a:cs typeface="Times New Roman" panose="02020603050405020304" pitchFamily="18" charset="0"/>
              </a:rPr>
              <a:t>wijken </a:t>
            </a:r>
            <a:r>
              <a:rPr lang="nl-NL" sz="2000" dirty="0" smtClean="0">
                <a:latin typeface="Calibri" panose="020F0502020204030204" pitchFamily="34" charset="0"/>
                <a:ea typeface="Calibri" panose="020F0502020204030204" pitchFamily="34" charset="0"/>
                <a:cs typeface="Times New Roman" panose="02020603050405020304" pitchFamily="18" charset="0"/>
              </a:rPr>
              <a:t/>
            </a:r>
            <a:br>
              <a:rPr lang="nl-NL" sz="2000" dirty="0" smtClean="0">
                <a:latin typeface="Calibri" panose="020F0502020204030204" pitchFamily="34" charset="0"/>
                <a:ea typeface="Calibri" panose="020F0502020204030204" pitchFamily="34" charset="0"/>
                <a:cs typeface="Times New Roman" panose="02020603050405020304" pitchFamily="18" charset="0"/>
              </a:rPr>
            </a:br>
            <a:r>
              <a:rPr lang="nl-NL" sz="2000" dirty="0" smtClean="0">
                <a:latin typeface="Calibri" panose="020F0502020204030204" pitchFamily="34" charset="0"/>
                <a:ea typeface="Calibri" panose="020F0502020204030204" pitchFamily="34" charset="0"/>
                <a:cs typeface="Times New Roman" panose="02020603050405020304" pitchFamily="18" charset="0"/>
              </a:rPr>
              <a:t/>
            </a:r>
            <a:br>
              <a:rPr lang="nl-NL" sz="2000" dirty="0" smtClean="0">
                <a:latin typeface="Calibri" panose="020F0502020204030204" pitchFamily="34" charset="0"/>
                <a:ea typeface="Calibri" panose="020F0502020204030204" pitchFamily="34" charset="0"/>
                <a:cs typeface="Times New Roman" panose="02020603050405020304" pitchFamily="18" charset="0"/>
              </a:rPr>
            </a:br>
            <a:endParaRPr lang="nl-NL"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SzPts val="2000"/>
              <a:buFont typeface="+mj-lt"/>
              <a:buAutoNum type="arabicPeriod"/>
            </a:pPr>
            <a:r>
              <a:rPr lang="nl-NL" sz="2000" b="1" dirty="0" smtClean="0">
                <a:latin typeface="Calibri" panose="020F0502020204030204" pitchFamily="34" charset="0"/>
                <a:ea typeface="Calibri" panose="020F0502020204030204" pitchFamily="34" charset="0"/>
                <a:cs typeface="Times New Roman" panose="02020603050405020304" pitchFamily="18" charset="0"/>
              </a:rPr>
              <a:t>Duurzaam </a:t>
            </a:r>
            <a:r>
              <a:rPr lang="nl-NL" sz="2000" b="1" dirty="0">
                <a:latin typeface="Calibri" panose="020F0502020204030204" pitchFamily="34" charset="0"/>
                <a:ea typeface="Calibri" panose="020F0502020204030204" pitchFamily="34" charset="0"/>
                <a:cs typeface="Times New Roman" panose="02020603050405020304" pitchFamily="18" charset="0"/>
              </a:rPr>
              <a:t>en </a:t>
            </a:r>
            <a:r>
              <a:rPr lang="nl-NL" sz="2000" b="1" dirty="0" smtClean="0">
                <a:latin typeface="Calibri" panose="020F0502020204030204" pitchFamily="34" charset="0"/>
                <a:ea typeface="Calibri" panose="020F0502020204030204" pitchFamily="34" charset="0"/>
                <a:cs typeface="Times New Roman" panose="02020603050405020304" pitchFamily="18" charset="0"/>
              </a:rPr>
              <a:t>Veilig</a:t>
            </a:r>
            <a:r>
              <a:rPr lang="nl-NL" sz="2000" dirty="0" smtClean="0">
                <a:latin typeface="Calibri" panose="020F0502020204030204" pitchFamily="34" charset="0"/>
                <a:ea typeface="Calibri" panose="020F0502020204030204" pitchFamily="34" charset="0"/>
                <a:cs typeface="Times New Roman" panose="02020603050405020304" pitchFamily="18" charset="0"/>
              </a:rPr>
              <a:t/>
            </a:r>
            <a:br>
              <a:rPr lang="nl-NL" sz="2000" dirty="0" smtClean="0">
                <a:latin typeface="Calibri" panose="020F0502020204030204" pitchFamily="34" charset="0"/>
                <a:ea typeface="Calibri" panose="020F0502020204030204" pitchFamily="34" charset="0"/>
                <a:cs typeface="Times New Roman" panose="02020603050405020304" pitchFamily="18" charset="0"/>
              </a:rPr>
            </a:br>
            <a:r>
              <a:rPr lang="nl-NL" sz="2000" dirty="0" smtClean="0">
                <a:latin typeface="Calibri" panose="020F0502020204030204" pitchFamily="34" charset="0"/>
                <a:ea typeface="Calibri" panose="020F0502020204030204" pitchFamily="34" charset="0"/>
                <a:cs typeface="Times New Roman" panose="02020603050405020304" pitchFamily="18" charset="0"/>
              </a:rPr>
              <a:t/>
            </a:r>
            <a:br>
              <a:rPr lang="nl-NL" sz="2000" dirty="0" smtClean="0">
                <a:latin typeface="Calibri" panose="020F0502020204030204" pitchFamily="34" charset="0"/>
                <a:ea typeface="Calibri" panose="020F0502020204030204" pitchFamily="34" charset="0"/>
                <a:cs typeface="Times New Roman" panose="02020603050405020304" pitchFamily="18" charset="0"/>
              </a:rPr>
            </a:br>
            <a:endParaRPr lang="nl-NL" sz="2000"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SzPts val="2000"/>
              <a:buFont typeface="+mj-lt"/>
              <a:buAutoNum type="arabicPeriod"/>
            </a:pPr>
            <a:r>
              <a:rPr lang="nl-NL" sz="2000" b="1" dirty="0" smtClean="0">
                <a:latin typeface="Calibri" panose="020F0502020204030204" pitchFamily="34" charset="0"/>
                <a:ea typeface="Calibri" panose="020F0502020204030204" pitchFamily="34" charset="0"/>
                <a:cs typeface="Times New Roman" panose="02020603050405020304" pitchFamily="18" charset="0"/>
              </a:rPr>
              <a:t>Economisch </a:t>
            </a:r>
            <a:r>
              <a:rPr lang="nl-NL" sz="2000" b="1" dirty="0">
                <a:latin typeface="Calibri" panose="020F0502020204030204" pitchFamily="34" charset="0"/>
                <a:ea typeface="Calibri" panose="020F0502020204030204" pitchFamily="34" charset="0"/>
                <a:cs typeface="Times New Roman" panose="02020603050405020304" pitchFamily="18" charset="0"/>
              </a:rPr>
              <a:t>vitaal, toekomstbestendig &amp; aantrekkelijk vestigingsklimaat </a:t>
            </a:r>
            <a:r>
              <a:rPr lang="nl-NL" sz="2000" dirty="0">
                <a:latin typeface="Calibri" panose="020F0502020204030204" pitchFamily="34" charset="0"/>
                <a:ea typeface="Calibri" panose="020F0502020204030204" pitchFamily="34" charset="0"/>
                <a:cs typeface="Times New Roman" panose="02020603050405020304" pitchFamily="18" charset="0"/>
              </a:rPr>
              <a:t/>
            </a:r>
            <a:br>
              <a:rPr lang="nl-NL" sz="2000" dirty="0">
                <a:latin typeface="Calibri" panose="020F0502020204030204" pitchFamily="34" charset="0"/>
                <a:ea typeface="Calibri" panose="020F0502020204030204" pitchFamily="34" charset="0"/>
                <a:cs typeface="Times New Roman" panose="02020603050405020304" pitchFamily="18" charset="0"/>
              </a:rPr>
            </a:br>
            <a:endParaRPr lang="nl-NL" sz="2000" dirty="0"/>
          </a:p>
        </p:txBody>
      </p:sp>
    </p:spTree>
    <p:extLst>
      <p:ext uri="{BB962C8B-B14F-4D97-AF65-F5344CB8AC3E}">
        <p14:creationId xmlns:p14="http://schemas.microsoft.com/office/powerpoint/2010/main" val="2420153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descr="decoratief element">
            <a:extLst>
              <a:ext uri="{FF2B5EF4-FFF2-40B4-BE49-F238E27FC236}">
                <a16:creationId xmlns:a16="http://schemas.microsoft.com/office/drawing/2014/main" id="{A89C3E34-2B94-EC46-BFA7-08D964DEB092}"/>
              </a:ext>
            </a:extLst>
          </p:cNvPr>
          <p:cNvGrpSpPr/>
          <p:nvPr/>
        </p:nvGrpSpPr>
        <p:grpSpPr>
          <a:xfrm>
            <a:off x="0" y="0"/>
            <a:ext cx="12097732" cy="2507530"/>
            <a:chOff x="0" y="0"/>
            <a:chExt cx="6977692" cy="2257426"/>
          </a:xfrm>
        </p:grpSpPr>
        <p:pic>
          <p:nvPicPr>
            <p:cNvPr id="5" name="Afbeelding 4">
              <a:extLst>
                <a:ext uri="{FF2B5EF4-FFF2-40B4-BE49-F238E27FC236}">
                  <a16:creationId xmlns:a16="http://schemas.microsoft.com/office/drawing/2014/main" id="{2786E9DD-0FC2-3442-A209-FA7F3CC05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772467" y="648624"/>
              <a:ext cx="2205225" cy="1576594"/>
            </a:xfrm>
            <a:prstGeom prst="rect">
              <a:avLst/>
            </a:prstGeom>
            <a:ln>
              <a:noFill/>
            </a:ln>
            <a:extLst>
              <a:ext uri="{53640926-AAD7-44D8-BBD7-CCE9431645EC}">
                <a14:shadowObscured xmlns:a14="http://schemas.microsoft.com/office/drawing/2010/main"/>
              </a:ext>
            </a:extLst>
          </p:spPr>
        </p:pic>
        <p:grpSp>
          <p:nvGrpSpPr>
            <p:cNvPr id="6" name="Groep 5">
              <a:extLst>
                <a:ext uri="{FF2B5EF4-FFF2-40B4-BE49-F238E27FC236}">
                  <a16:creationId xmlns:a16="http://schemas.microsoft.com/office/drawing/2014/main" id="{0DB0806B-4E32-DB49-84A4-0DDEA2D9C60F}"/>
                </a:ext>
              </a:extLst>
            </p:cNvPr>
            <p:cNvGrpSpPr/>
            <p:nvPr/>
          </p:nvGrpSpPr>
          <p:grpSpPr>
            <a:xfrm>
              <a:off x="0" y="0"/>
              <a:ext cx="5198227" cy="2257426"/>
              <a:chOff x="0" y="0"/>
              <a:chExt cx="5198227" cy="2257426"/>
            </a:xfrm>
          </p:grpSpPr>
          <p:sp>
            <p:nvSpPr>
              <p:cNvPr id="7" name="Vijfhoek 6">
                <a:extLst>
                  <a:ext uri="{FF2B5EF4-FFF2-40B4-BE49-F238E27FC236}">
                    <a16:creationId xmlns:a16="http://schemas.microsoft.com/office/drawing/2014/main" id="{A78C2223-78A1-5A40-BF5E-648C5E523942}"/>
                  </a:ext>
                </a:extLst>
              </p:cNvPr>
              <p:cNvSpPr/>
              <p:nvPr/>
            </p:nvSpPr>
            <p:spPr>
              <a:xfrm>
                <a:off x="769102" y="14288"/>
                <a:ext cx="4429125" cy="224313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a:p>
            </p:txBody>
          </p:sp>
          <p:sp>
            <p:nvSpPr>
              <p:cNvPr id="8" name="Vijfhoek 7">
                <a:extLst>
                  <a:ext uri="{FF2B5EF4-FFF2-40B4-BE49-F238E27FC236}">
                    <a16:creationId xmlns:a16="http://schemas.microsoft.com/office/drawing/2014/main" id="{11078381-7B69-744C-9745-D9A04F845D39}"/>
                  </a:ext>
                </a:extLst>
              </p:cNvPr>
              <p:cNvSpPr/>
              <p:nvPr/>
            </p:nvSpPr>
            <p:spPr>
              <a:xfrm>
                <a:off x="0" y="0"/>
                <a:ext cx="5029200" cy="2240529"/>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NL" dirty="0"/>
              </a:p>
            </p:txBody>
          </p:sp>
        </p:grpSp>
      </p:grpSp>
      <p:sp>
        <p:nvSpPr>
          <p:cNvPr id="9" name="Tekstvak 8">
            <a:extLst>
              <a:ext uri="{FF2B5EF4-FFF2-40B4-BE49-F238E27FC236}">
                <a16:creationId xmlns:a16="http://schemas.microsoft.com/office/drawing/2014/main" id="{96972012-CFE3-2543-8FA9-1F9B02CEB259}"/>
              </a:ext>
            </a:extLst>
          </p:cNvPr>
          <p:cNvSpPr txBox="1"/>
          <p:nvPr/>
        </p:nvSpPr>
        <p:spPr>
          <a:xfrm>
            <a:off x="828675" y="542925"/>
            <a:ext cx="7391498" cy="1574214"/>
          </a:xfrm>
          <a:prstGeom prst="rect">
            <a:avLst/>
          </a:prstGeom>
          <a:noFill/>
        </p:spPr>
        <p:txBody>
          <a:bodyPr wrap="square" rtlCol="0">
            <a:spAutoFit/>
          </a:bodyPr>
          <a:lstStyle/>
          <a:p>
            <a:pPr marL="342900" lvl="0" indent="-342900">
              <a:lnSpc>
                <a:spcPct val="107000"/>
              </a:lnSpc>
              <a:spcAft>
                <a:spcPts val="0"/>
              </a:spcAft>
              <a:buSzPts val="2000"/>
              <a:buFont typeface="+mj-lt"/>
              <a:buAutoNum type="arabicPeriod"/>
            </a:pPr>
            <a:endParaRPr lang="nl-NL" sz="2800" b="1" dirty="0" smtClean="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07000"/>
              </a:lnSpc>
              <a:spcAft>
                <a:spcPts val="0"/>
              </a:spcAft>
              <a:buSzPts val="2000"/>
              <a:buFont typeface="+mj-lt"/>
              <a:buAutoNum type="arabicPeriod"/>
            </a:pPr>
            <a:r>
              <a:rPr lang="nl-NL" sz="3400" b="1" dirty="0" smtClean="0">
                <a:latin typeface="Calibri" panose="020F0502020204030204" pitchFamily="34" charset="0"/>
                <a:ea typeface="Calibri" panose="020F0502020204030204" pitchFamily="34" charset="0"/>
                <a:cs typeface="Times New Roman" panose="02020603050405020304" pitchFamily="18" charset="0"/>
              </a:rPr>
              <a:t>Veerkrachtige </a:t>
            </a:r>
            <a:r>
              <a:rPr lang="nl-NL" sz="3400" b="1" dirty="0">
                <a:latin typeface="Calibri" panose="020F0502020204030204" pitchFamily="34" charset="0"/>
                <a:ea typeface="Calibri" panose="020F0502020204030204" pitchFamily="34" charset="0"/>
                <a:cs typeface="Times New Roman" panose="02020603050405020304" pitchFamily="18" charset="0"/>
              </a:rPr>
              <a:t>en inclusieve wijken</a:t>
            </a:r>
            <a:r>
              <a:rPr lang="nl-NL" sz="2800" dirty="0">
                <a:latin typeface="Calibri" panose="020F0502020204030204" pitchFamily="34" charset="0"/>
                <a:ea typeface="Calibri" panose="020F0502020204030204" pitchFamily="34" charset="0"/>
                <a:cs typeface="Times New Roman" panose="02020603050405020304" pitchFamily="18" charset="0"/>
              </a:rPr>
              <a:t/>
            </a:r>
            <a:br>
              <a:rPr lang="nl-NL" sz="2800" dirty="0">
                <a:latin typeface="Calibri" panose="020F0502020204030204" pitchFamily="34" charset="0"/>
                <a:ea typeface="Calibri" panose="020F0502020204030204" pitchFamily="34" charset="0"/>
                <a:cs typeface="Times New Roman" panose="02020603050405020304" pitchFamily="18" charset="0"/>
              </a:rPr>
            </a:br>
            <a:endParaRPr lang="nl-NL"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Rechthoek 1"/>
          <p:cNvSpPr/>
          <p:nvPr/>
        </p:nvSpPr>
        <p:spPr>
          <a:xfrm>
            <a:off x="169681" y="2507531"/>
            <a:ext cx="11821213" cy="2031325"/>
          </a:xfrm>
          <a:prstGeom prst="rect">
            <a:avLst/>
          </a:prstGeom>
        </p:spPr>
        <p:txBody>
          <a:bodyPr wrap="square">
            <a:spAutoFit/>
          </a:bodyPr>
          <a:lstStyle/>
          <a:p>
            <a:endParaRPr lang="nl-NL" dirty="0" smtClean="0"/>
          </a:p>
          <a:p>
            <a:endParaRPr lang="nl-NL" dirty="0"/>
          </a:p>
          <a:p>
            <a:endParaRPr lang="nl-NL" dirty="0" smtClean="0"/>
          </a:p>
          <a:p>
            <a:endParaRPr lang="nl-NL" dirty="0"/>
          </a:p>
          <a:p>
            <a:endParaRPr lang="nl-NL" dirty="0" smtClean="0"/>
          </a:p>
          <a:p>
            <a:endParaRPr lang="nl-NL" dirty="0"/>
          </a:p>
          <a:p>
            <a:endParaRPr lang="nl-NL" dirty="0"/>
          </a:p>
        </p:txBody>
      </p:sp>
      <p:sp>
        <p:nvSpPr>
          <p:cNvPr id="3" name="Rechthoek 2"/>
          <p:cNvSpPr/>
          <p:nvPr/>
        </p:nvSpPr>
        <p:spPr>
          <a:xfrm>
            <a:off x="65987" y="1720840"/>
            <a:ext cx="11689237" cy="5970865"/>
          </a:xfrm>
          <a:prstGeom prst="rect">
            <a:avLst/>
          </a:prstGeom>
        </p:spPr>
        <p:txBody>
          <a:bodyPr wrap="square">
            <a:spAutoFit/>
          </a:bodyPr>
          <a:lstStyle/>
          <a:p>
            <a:endParaRPr lang="nl-NL" dirty="0" smtClean="0"/>
          </a:p>
          <a:p>
            <a:endParaRPr lang="nl-NL" dirty="0"/>
          </a:p>
          <a:p>
            <a:endParaRPr lang="nl-NL" dirty="0" smtClean="0"/>
          </a:p>
          <a:p>
            <a:r>
              <a:rPr lang="nl-NL" sz="1600" b="1" dirty="0" smtClean="0"/>
              <a:t>1. </a:t>
            </a:r>
            <a:r>
              <a:rPr lang="nl-NL" sz="1600" b="1" dirty="0" err="1" smtClean="0"/>
              <a:t>Hanging</a:t>
            </a:r>
            <a:r>
              <a:rPr lang="nl-NL" sz="1600" b="1" dirty="0" smtClean="0"/>
              <a:t> baskets en sfeerverlichting in de Helmondse wijken</a:t>
            </a:r>
            <a:r>
              <a:rPr lang="nl-NL" sz="1600" dirty="0" smtClean="0"/>
              <a:t/>
            </a:r>
            <a:br>
              <a:rPr lang="nl-NL" sz="1600" dirty="0" smtClean="0"/>
            </a:br>
            <a:r>
              <a:rPr lang="nl-NL" sz="1600" dirty="0" smtClean="0"/>
              <a:t>Dragen bij aan de leefbaarheid en geven de wijken een prettige, groene uitstraling.</a:t>
            </a:r>
            <a:br>
              <a:rPr lang="nl-NL" sz="1600" dirty="0" smtClean="0"/>
            </a:br>
            <a:r>
              <a:rPr lang="nl-NL" sz="1600" b="1" dirty="0" smtClean="0"/>
              <a:t>Rol wijkmanager </a:t>
            </a:r>
            <a:br>
              <a:rPr lang="nl-NL" sz="1600" b="1" dirty="0" smtClean="0"/>
            </a:br>
            <a:r>
              <a:rPr lang="nl-NL" sz="1600" dirty="0" smtClean="0"/>
              <a:t>Coördineert en heeft de regie m.b.t. punt 1. Inventariseert en besteld en is schakel tussen trekkingsgerechtigden, gemeente en leveranciers. Zorgt voor financiële afhandeling. </a:t>
            </a:r>
            <a:br>
              <a:rPr lang="nl-NL" sz="1600" dirty="0" smtClean="0"/>
            </a:br>
            <a:r>
              <a:rPr lang="nl-NL" sz="1600" dirty="0" smtClean="0"/>
              <a:t/>
            </a:r>
            <a:br>
              <a:rPr lang="nl-NL" sz="1600" dirty="0" smtClean="0"/>
            </a:br>
            <a:r>
              <a:rPr lang="nl-NL" sz="1600" b="1" dirty="0" smtClean="0"/>
              <a:t>2. Initiatieven trekkingsgerechtigden </a:t>
            </a:r>
            <a:br>
              <a:rPr lang="nl-NL" sz="1600" b="1" dirty="0" smtClean="0"/>
            </a:br>
            <a:r>
              <a:rPr lang="nl-NL" sz="1600" dirty="0" err="1" smtClean="0"/>
              <a:t>Trekkingsgerechtigden</a:t>
            </a:r>
            <a:r>
              <a:rPr lang="nl-NL" sz="1600" dirty="0" smtClean="0"/>
              <a:t> kunnen in georganiseerd verband een aanvraag doen voor een bijdrage aan hun activiteit of evenement. Hierbij dient men samen te werken met andere sectoren (cross-overs). Kaders voor een aanvraag zijn gesteld en te vinden op de website van WMH. Gastvrij en uitnodigend, meedoen en leefbaar. Het fonds staat een </a:t>
            </a:r>
            <a:r>
              <a:rPr lang="nl-NL" sz="1600" dirty="0" err="1" smtClean="0"/>
              <a:t>wijkbrede</a:t>
            </a:r>
            <a:r>
              <a:rPr lang="nl-NL" sz="1600" dirty="0" smtClean="0"/>
              <a:t> aanpak voor. Bestedingen houden we samen binnen onze stad. Benodigdheden/mankracht voor het project of evenement, dient betrokken /ingekocht te worden bij Helmondse ondernemers en instanties. Afwijken hiervan alleen indien het niet anders kan. Beoordeling aanvragen door het bestuur van WMH.</a:t>
            </a:r>
            <a:br>
              <a:rPr lang="nl-NL" sz="1600" dirty="0" smtClean="0"/>
            </a:br>
            <a:r>
              <a:rPr lang="nl-NL" sz="1600" b="1" dirty="0" smtClean="0"/>
              <a:t>Rol wijkmanager </a:t>
            </a:r>
            <a:br>
              <a:rPr lang="nl-NL" sz="1600" b="1" dirty="0" smtClean="0"/>
            </a:br>
            <a:r>
              <a:rPr lang="nl-NL" sz="1600" dirty="0" smtClean="0"/>
              <a:t>Vraagbaak voor aanvragers, geeft advies voor opstellen van een projectplan, denkt actief mee m.b.t. het leggen van dynamische verbindingen en overstijgende sector samenwerkingen, Geeft vorm aan mediale aandacht vanuit WMH, zoekt actief mee en geeft advies m.b.t. externe fondsen en subsidiemogelijkheden. Toetst alle aanvragen aan de gestelde eisen / kaders. Organiseert geen evenementen. </a:t>
            </a:r>
            <a:br>
              <a:rPr lang="nl-NL" sz="1600" dirty="0" smtClean="0"/>
            </a:br>
            <a:r>
              <a:rPr lang="nl-NL" dirty="0" smtClean="0"/>
              <a:t> </a:t>
            </a:r>
          </a:p>
          <a:p>
            <a:endParaRPr lang="nl-NL" dirty="0"/>
          </a:p>
          <a:p>
            <a:endParaRPr lang="nl-NL" dirty="0" smtClean="0"/>
          </a:p>
          <a:p>
            <a:endParaRPr lang="nl-NL" dirty="0"/>
          </a:p>
        </p:txBody>
      </p:sp>
    </p:spTree>
    <p:extLst>
      <p:ext uri="{BB962C8B-B14F-4D97-AF65-F5344CB8AC3E}">
        <p14:creationId xmlns:p14="http://schemas.microsoft.com/office/powerpoint/2010/main" val="2417628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1272</TotalTime>
  <Words>280</Words>
  <Application>Microsoft Office PowerPoint</Application>
  <PresentationFormat>Breedbeeld</PresentationFormat>
  <Paragraphs>172</Paragraphs>
  <Slides>16</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16</vt:i4>
      </vt:variant>
    </vt:vector>
  </HeadingPairs>
  <TitlesOfParts>
    <vt:vector size="22" baseType="lpstr">
      <vt:lpstr>Arial</vt:lpstr>
      <vt:lpstr>Calibri</vt:lpstr>
      <vt:lpstr>Calibri Light</vt:lpstr>
      <vt:lpstr>Corbel</vt:lpstr>
      <vt:lpstr>Times New Roman</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Mysteryworld Den Spike Unattendeds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Frits en Ingrid Blommaert - Heusschen</dc:creator>
  <cp:lastModifiedBy>Frits en Ingrid Blommaert - Heusschen</cp:lastModifiedBy>
  <cp:revision>131</cp:revision>
  <cp:lastPrinted>2023-12-09T09:55:34Z</cp:lastPrinted>
  <dcterms:created xsi:type="dcterms:W3CDTF">2023-11-20T06:54:48Z</dcterms:created>
  <dcterms:modified xsi:type="dcterms:W3CDTF">2024-02-28T07:20:57Z</dcterms:modified>
</cp:coreProperties>
</file>